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6.gif" ContentType="image/gif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7.gif" ContentType="image/gif"/>
  <Override PartName="/ppt/media/image8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21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7.jpeg" ContentType="image/jpeg"/>
  <Override PartName="/ppt/media/image35.png" ContentType="image/png"/>
  <Override PartName="/ppt/media/image36.png" ContentType="image/pn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819EE8C-02C4-4EA0-8687-B071C345B139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8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Сл. 4 в-т 1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97CC730-3E0E-4BB1-999A-09E542269C6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8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Сл. 7 Добавить фото школ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8AE566A-1386-4F52-8312-6AAC5F68908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84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Сл. 3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8CA68A1-70BF-40B0-A733-2C8C1C6192A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0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7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slideLayout" Target="../slideLayouts/slideLayout17.xml"/><Relationship Id="rId10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6" descr=""/>
          <p:cNvPicPr/>
          <p:nvPr/>
        </p:nvPicPr>
        <p:blipFill>
          <a:blip r:embed="rId2"/>
          <a:stretch/>
        </p:blipFill>
        <p:spPr>
          <a:xfrm>
            <a:off x="208800" y="216000"/>
            <a:ext cx="1519200" cy="172152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144000" y="253080"/>
            <a:ext cx="100782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14374f"/>
                </a:solidFill>
                <a:latin typeface="Calibri"/>
                <a:ea typeface="DejaVu Sans"/>
              </a:rPr>
              <a:t>Министерство образования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14374f"/>
                </a:solidFill>
                <a:latin typeface="Calibri"/>
                <a:ea typeface="DejaVu Sans"/>
              </a:rPr>
              <a:t>Камчатского края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58" name="Рисунок 5" descr=""/>
          <p:cNvPicPr/>
          <p:nvPr/>
        </p:nvPicPr>
        <p:blipFill>
          <a:blip r:embed="rId3"/>
          <a:srcRect l="0" t="1794" r="0" b="14590"/>
          <a:stretch/>
        </p:blipFill>
        <p:spPr>
          <a:xfrm>
            <a:off x="1793880" y="1644480"/>
            <a:ext cx="6774120" cy="382752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10296000" y="4344840"/>
            <a:ext cx="934560" cy="106272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10296000" y="2989440"/>
            <a:ext cx="934560" cy="102024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Picture 4" descr=""/>
          <p:cNvPicPr/>
          <p:nvPr/>
        </p:nvPicPr>
        <p:blipFill>
          <a:blip r:embed="rId6"/>
          <a:stretch/>
        </p:blipFill>
        <p:spPr>
          <a:xfrm>
            <a:off x="8712000" y="2959560"/>
            <a:ext cx="1152000" cy="1134360"/>
          </a:xfrm>
          <a:prstGeom prst="rect">
            <a:avLst/>
          </a:prstGeom>
          <a:ln>
            <a:noFill/>
          </a:ln>
        </p:spPr>
      </p:pic>
      <p:pic>
        <p:nvPicPr>
          <p:cNvPr id="162" name="Picture 6" descr=""/>
          <p:cNvPicPr/>
          <p:nvPr/>
        </p:nvPicPr>
        <p:blipFill>
          <a:blip r:embed="rId7"/>
          <a:stretch/>
        </p:blipFill>
        <p:spPr>
          <a:xfrm>
            <a:off x="8760600" y="4385880"/>
            <a:ext cx="1103400" cy="108612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8"/>
          <a:stretch/>
        </p:blipFill>
        <p:spPr>
          <a:xfrm>
            <a:off x="8712000" y="1447560"/>
            <a:ext cx="1152000" cy="115200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6" descr=""/>
          <p:cNvPicPr/>
          <p:nvPr/>
        </p:nvPicPr>
        <p:blipFill>
          <a:blip r:embed="rId9"/>
          <a:stretch/>
        </p:blipFill>
        <p:spPr>
          <a:xfrm>
            <a:off x="10311840" y="1447560"/>
            <a:ext cx="920160" cy="11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582200" y="50400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600" spc="-1" strike="noStrike">
                <a:solidFill>
                  <a:srgbClr val="1f4e79"/>
                </a:solidFill>
                <a:latin typeface="Calibri"/>
                <a:ea typeface="DejaVu Sans"/>
              </a:rPr>
              <a:t>Система профориентации в Камчатском крае</a:t>
            </a:r>
            <a:endParaRPr b="0" lang="ru-RU" sz="3600" spc="-1" strike="noStrike">
              <a:latin typeface="Arial"/>
            </a:endParaRPr>
          </a:p>
        </p:txBody>
      </p:sp>
      <p:grpSp>
        <p:nvGrpSpPr>
          <p:cNvPr id="166" name="Group 2"/>
          <p:cNvGrpSpPr/>
          <p:nvPr/>
        </p:nvGrpSpPr>
        <p:grpSpPr>
          <a:xfrm>
            <a:off x="332640" y="5616000"/>
            <a:ext cx="5570640" cy="801000"/>
            <a:chOff x="332640" y="5616000"/>
            <a:chExt cx="5570640" cy="801000"/>
          </a:xfrm>
        </p:grpSpPr>
        <p:sp>
          <p:nvSpPr>
            <p:cNvPr id="167" name="CustomShape 3"/>
            <p:cNvSpPr/>
            <p:nvPr/>
          </p:nvSpPr>
          <p:spPr>
            <a:xfrm>
              <a:off x="332640" y="5616000"/>
              <a:ext cx="5570640" cy="801000"/>
            </a:xfrm>
            <a:custGeom>
              <a:avLst/>
              <a:gdLst/>
              <a:ahLst/>
              <a:rect l="l" t="t" r="r" b="b"/>
              <a:pathLst>
                <a:path w="3161964" h="1264785">
                  <a:moveTo>
                    <a:pt x="0" y="0"/>
                  </a:moveTo>
                  <a:lnTo>
                    <a:pt x="2529572" y="0"/>
                  </a:lnTo>
                  <a:lnTo>
                    <a:pt x="3161964" y="632393"/>
                  </a:lnTo>
                  <a:lnTo>
                    <a:pt x="2529572" y="1264785"/>
                  </a:lnTo>
                  <a:lnTo>
                    <a:pt x="0" y="1264785"/>
                  </a:lnTo>
                  <a:lnTo>
                    <a:pt x="632393" y="632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65a4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8" name="CustomShape 4"/>
          <p:cNvSpPr/>
          <p:nvPr/>
        </p:nvSpPr>
        <p:spPr>
          <a:xfrm>
            <a:off x="1423080" y="5688000"/>
            <a:ext cx="3472200" cy="72900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Профориентационные мероприятия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и мероприятия, направленные на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самоопределение школьников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169" name="Group 5"/>
          <p:cNvGrpSpPr/>
          <p:nvPr/>
        </p:nvGrpSpPr>
        <p:grpSpPr>
          <a:xfrm>
            <a:off x="288000" y="4896000"/>
            <a:ext cx="5615280" cy="575280"/>
            <a:chOff x="288000" y="4896000"/>
            <a:chExt cx="5615280" cy="575280"/>
          </a:xfrm>
        </p:grpSpPr>
        <p:sp>
          <p:nvSpPr>
            <p:cNvPr id="170" name="CustomShape 6"/>
            <p:cNvSpPr/>
            <p:nvPr/>
          </p:nvSpPr>
          <p:spPr>
            <a:xfrm>
              <a:off x="288000" y="4896000"/>
              <a:ext cx="5615280" cy="575280"/>
            </a:xfrm>
            <a:custGeom>
              <a:avLst/>
              <a:gdLst/>
              <a:ahLst/>
              <a:rect l="l" t="t" r="r" b="b"/>
              <a:pathLst>
                <a:path w="3161964" h="1264785">
                  <a:moveTo>
                    <a:pt x="0" y="0"/>
                  </a:moveTo>
                  <a:lnTo>
                    <a:pt x="2529572" y="0"/>
                  </a:lnTo>
                  <a:lnTo>
                    <a:pt x="3161964" y="632393"/>
                  </a:lnTo>
                  <a:lnTo>
                    <a:pt x="2529572" y="1264785"/>
                  </a:lnTo>
                  <a:lnTo>
                    <a:pt x="0" y="1264785"/>
                  </a:lnTo>
                  <a:lnTo>
                    <a:pt x="632393" y="632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65a4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1" name="CustomShape 7"/>
          <p:cNvSpPr/>
          <p:nvPr/>
        </p:nvSpPr>
        <p:spPr>
          <a:xfrm>
            <a:off x="1339920" y="4968000"/>
            <a:ext cx="3699360" cy="39456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Предпрофильное обучение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172" name="Group 8"/>
          <p:cNvGrpSpPr/>
          <p:nvPr/>
        </p:nvGrpSpPr>
        <p:grpSpPr>
          <a:xfrm>
            <a:off x="288000" y="4176000"/>
            <a:ext cx="5642640" cy="575280"/>
            <a:chOff x="288000" y="4176000"/>
            <a:chExt cx="5642640" cy="575280"/>
          </a:xfrm>
        </p:grpSpPr>
        <p:sp>
          <p:nvSpPr>
            <p:cNvPr id="173" name="CustomShape 9"/>
            <p:cNvSpPr/>
            <p:nvPr/>
          </p:nvSpPr>
          <p:spPr>
            <a:xfrm>
              <a:off x="288000" y="4176000"/>
              <a:ext cx="5642640" cy="575280"/>
            </a:xfrm>
            <a:custGeom>
              <a:avLst/>
              <a:gdLst/>
              <a:ahLst/>
              <a:rect l="l" t="t" r="r" b="b"/>
              <a:pathLst>
                <a:path w="3161964" h="1264785">
                  <a:moveTo>
                    <a:pt x="0" y="0"/>
                  </a:moveTo>
                  <a:lnTo>
                    <a:pt x="2529572" y="0"/>
                  </a:lnTo>
                  <a:lnTo>
                    <a:pt x="3161964" y="632393"/>
                  </a:lnTo>
                  <a:lnTo>
                    <a:pt x="2529572" y="1264785"/>
                  </a:lnTo>
                  <a:lnTo>
                    <a:pt x="0" y="1264785"/>
                  </a:lnTo>
                  <a:lnTo>
                    <a:pt x="632393" y="632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65a4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" name="CustomShape 10"/>
          <p:cNvSpPr/>
          <p:nvPr/>
        </p:nvSpPr>
        <p:spPr>
          <a:xfrm>
            <a:off x="1525320" y="4248000"/>
            <a:ext cx="3364920" cy="42480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Профильное обучение</a:t>
            </a:r>
            <a:endParaRPr b="0" lang="ru-RU" sz="2200" spc="-1" strike="noStrike">
              <a:latin typeface="Arial"/>
            </a:endParaRPr>
          </a:p>
        </p:txBody>
      </p:sp>
      <p:grpSp>
        <p:nvGrpSpPr>
          <p:cNvPr id="175" name="Group 11"/>
          <p:cNvGrpSpPr/>
          <p:nvPr/>
        </p:nvGrpSpPr>
        <p:grpSpPr>
          <a:xfrm>
            <a:off x="260640" y="3456000"/>
            <a:ext cx="5642640" cy="575280"/>
            <a:chOff x="260640" y="3456000"/>
            <a:chExt cx="5642640" cy="575280"/>
          </a:xfrm>
        </p:grpSpPr>
        <p:sp>
          <p:nvSpPr>
            <p:cNvPr id="176" name="CustomShape 12"/>
            <p:cNvSpPr/>
            <p:nvPr/>
          </p:nvSpPr>
          <p:spPr>
            <a:xfrm>
              <a:off x="260640" y="3456000"/>
              <a:ext cx="5642640" cy="575280"/>
            </a:xfrm>
            <a:custGeom>
              <a:avLst/>
              <a:gdLst/>
              <a:ahLst/>
              <a:rect l="l" t="t" r="r" b="b"/>
              <a:pathLst>
                <a:path w="3161964" h="1264785">
                  <a:moveTo>
                    <a:pt x="0" y="0"/>
                  </a:moveTo>
                  <a:lnTo>
                    <a:pt x="2529572" y="0"/>
                  </a:lnTo>
                  <a:lnTo>
                    <a:pt x="3161964" y="632393"/>
                  </a:lnTo>
                  <a:lnTo>
                    <a:pt x="2529572" y="1264785"/>
                  </a:lnTo>
                  <a:lnTo>
                    <a:pt x="0" y="1264785"/>
                  </a:lnTo>
                  <a:lnTo>
                    <a:pt x="632393" y="632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65a4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7" name="CustomShape 13"/>
          <p:cNvSpPr/>
          <p:nvPr/>
        </p:nvSpPr>
        <p:spPr>
          <a:xfrm>
            <a:off x="1358640" y="3510720"/>
            <a:ext cx="4022280" cy="33300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Предпрофессиональное образование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178" name="Group 14"/>
          <p:cNvGrpSpPr/>
          <p:nvPr/>
        </p:nvGrpSpPr>
        <p:grpSpPr>
          <a:xfrm>
            <a:off x="72000" y="2664000"/>
            <a:ext cx="5903280" cy="575280"/>
            <a:chOff x="72000" y="2664000"/>
            <a:chExt cx="5903280" cy="575280"/>
          </a:xfrm>
        </p:grpSpPr>
        <p:sp>
          <p:nvSpPr>
            <p:cNvPr id="179" name="CustomShape 15"/>
            <p:cNvSpPr/>
            <p:nvPr/>
          </p:nvSpPr>
          <p:spPr>
            <a:xfrm>
              <a:off x="72000" y="2664000"/>
              <a:ext cx="5903280" cy="575280"/>
            </a:xfrm>
            <a:custGeom>
              <a:avLst/>
              <a:gdLst/>
              <a:ahLst/>
              <a:rect l="l" t="t" r="r" b="b"/>
              <a:pathLst>
                <a:path w="3161964" h="1264785">
                  <a:moveTo>
                    <a:pt x="0" y="0"/>
                  </a:moveTo>
                  <a:lnTo>
                    <a:pt x="2529572" y="0"/>
                  </a:lnTo>
                  <a:lnTo>
                    <a:pt x="3161964" y="632393"/>
                  </a:lnTo>
                  <a:lnTo>
                    <a:pt x="2529572" y="1264785"/>
                  </a:lnTo>
                  <a:lnTo>
                    <a:pt x="0" y="1264785"/>
                  </a:lnTo>
                  <a:lnTo>
                    <a:pt x="632393" y="632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65a4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" name="CustomShape 16"/>
          <p:cNvSpPr/>
          <p:nvPr/>
        </p:nvSpPr>
        <p:spPr>
          <a:xfrm>
            <a:off x="1224000" y="2736000"/>
            <a:ext cx="3766320" cy="34884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Профессиональное образование</a:t>
            </a:r>
            <a:endParaRPr b="0" lang="ru-RU" sz="1700" spc="-1" strike="noStrike">
              <a:latin typeface="Arial"/>
            </a:endParaRPr>
          </a:p>
        </p:txBody>
      </p:sp>
      <p:grpSp>
        <p:nvGrpSpPr>
          <p:cNvPr id="181" name="Group 17"/>
          <p:cNvGrpSpPr/>
          <p:nvPr/>
        </p:nvGrpSpPr>
        <p:grpSpPr>
          <a:xfrm>
            <a:off x="116640" y="1944000"/>
            <a:ext cx="5858640" cy="575280"/>
            <a:chOff x="116640" y="1944000"/>
            <a:chExt cx="5858640" cy="575280"/>
          </a:xfrm>
        </p:grpSpPr>
        <p:sp>
          <p:nvSpPr>
            <p:cNvPr id="182" name="CustomShape 18"/>
            <p:cNvSpPr/>
            <p:nvPr/>
          </p:nvSpPr>
          <p:spPr>
            <a:xfrm>
              <a:off x="116640" y="1944000"/>
              <a:ext cx="5858640" cy="575280"/>
            </a:xfrm>
            <a:custGeom>
              <a:avLst/>
              <a:gdLst/>
              <a:ahLst/>
              <a:rect l="l" t="t" r="r" b="b"/>
              <a:pathLst>
                <a:path w="3161964" h="1264785">
                  <a:moveTo>
                    <a:pt x="0" y="0"/>
                  </a:moveTo>
                  <a:lnTo>
                    <a:pt x="2529572" y="0"/>
                  </a:lnTo>
                  <a:lnTo>
                    <a:pt x="3161964" y="632393"/>
                  </a:lnTo>
                  <a:lnTo>
                    <a:pt x="2529572" y="1264785"/>
                  </a:lnTo>
                  <a:lnTo>
                    <a:pt x="0" y="1264785"/>
                  </a:lnTo>
                  <a:lnTo>
                    <a:pt x="632393" y="632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65a4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" name="CustomShape 19"/>
          <p:cNvSpPr/>
          <p:nvPr/>
        </p:nvSpPr>
        <p:spPr>
          <a:xfrm>
            <a:off x="1379880" y="2031120"/>
            <a:ext cx="2580120" cy="42480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Трудоустройство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4" name="CustomShape 20"/>
          <p:cNvSpPr/>
          <p:nvPr/>
        </p:nvSpPr>
        <p:spPr>
          <a:xfrm>
            <a:off x="6768000" y="1728000"/>
            <a:ext cx="4895280" cy="121644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Цель</a:t>
            </a:r>
            <a:r>
              <a:rPr b="1" lang="ru-RU" sz="1500" spc="-1" strike="noStrike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2a6099"/>
                </a:solidFill>
                <a:latin typeface="Arial"/>
                <a:ea typeface="DejaVu Sans"/>
              </a:rPr>
              <a:t>содействие профессиональному самоопределению, формирование навыков и прикладных умений в профессии, востребованной на региональном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2a6099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2a6099"/>
                </a:solidFill>
                <a:latin typeface="Arial"/>
                <a:ea typeface="DejaVu Sans"/>
              </a:rPr>
              <a:t>рынке труда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5" name="CustomShape 21"/>
          <p:cNvSpPr/>
          <p:nvPr/>
        </p:nvSpPr>
        <p:spPr>
          <a:xfrm>
            <a:off x="7416000" y="3172680"/>
            <a:ext cx="3527280" cy="16552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ru-RU" sz="1400" spc="-1" strike="noStrike">
                <a:solidFill>
                  <a:srgbClr val="2f5597"/>
                </a:solidFill>
                <a:latin typeface="Arial"/>
                <a:ea typeface="DejaVu Sans"/>
              </a:rPr>
              <a:t>Урочная и внеурочная социально ориентированная деятельность,</a:t>
            </a:r>
            <a:endParaRPr b="0" lang="ru-RU" sz="14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ru-RU" sz="1400" spc="-1" strike="noStrike">
                <a:solidFill>
                  <a:srgbClr val="2f5597"/>
                </a:solidFill>
                <a:latin typeface="Arial"/>
                <a:ea typeface="DejaVu Sans"/>
              </a:rPr>
              <a:t>Индивидуальные учебные планы</a:t>
            </a:r>
            <a:endParaRPr b="0" lang="ru-RU" sz="14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ru-RU" sz="1400" spc="-1" strike="noStrike">
                <a:solidFill>
                  <a:srgbClr val="2f5597"/>
                </a:solidFill>
                <a:latin typeface="Arial"/>
                <a:ea typeface="DejaVu Sans"/>
              </a:rPr>
              <a:t>Социальное партнерство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86" name="CustomShape 22"/>
          <p:cNvSpPr/>
          <p:nvPr/>
        </p:nvSpPr>
        <p:spPr>
          <a:xfrm>
            <a:off x="7488000" y="4824000"/>
            <a:ext cx="3432600" cy="1583280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Результат</a:t>
            </a:r>
            <a:endParaRPr b="0" lang="ru-RU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Поступление на бюджетные места в вузы</a:t>
            </a:r>
            <a:endParaRPr b="0" lang="ru-RU" sz="1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Работа по специальности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232360" y="540360"/>
            <a:ext cx="9070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6466a"/>
                </a:solidFill>
                <a:latin typeface="Calibri"/>
                <a:ea typeface="DejaVu Sans"/>
              </a:rPr>
              <a:t>Проект «Организация предпрофессионального образования в образовательных учреждениях, реализующих программы среднего общего образования в Камчатском крае»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109720" y="4165200"/>
            <a:ext cx="3742920" cy="235296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/>
          <p:cNvSpPr/>
          <p:nvPr/>
        </p:nvSpPr>
        <p:spPr>
          <a:xfrm>
            <a:off x="9504000" y="2160000"/>
            <a:ext cx="1632600" cy="495360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2022-2023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190" name="Table 4"/>
          <p:cNvGraphicFramePr/>
          <p:nvPr/>
        </p:nvGraphicFramePr>
        <p:xfrm>
          <a:off x="184320" y="1879920"/>
          <a:ext cx="3625200" cy="3932640"/>
        </p:xfrm>
        <a:graphic>
          <a:graphicData uri="http://schemas.openxmlformats.org/drawingml/2006/table">
            <a:tbl>
              <a:tblPr/>
              <a:tblGrid>
                <a:gridCol w="3625560"/>
              </a:tblGrid>
              <a:tr h="3933000">
                <a:tc>
                  <a:txBody>
                    <a:bodyPr>
                      <a:noAutofit/>
                    </a:bodyPr>
                    <a:p>
                      <a:pPr marL="216000" indent="-214920">
                        <a:lnSpc>
                          <a:spcPct val="11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600" spc="-1" strike="noStrike" u="sng">
                          <a:solidFill>
                            <a:srgbClr val="3465a4"/>
                          </a:solidFill>
                          <a:uFillTx/>
                          <a:latin typeface="Arial"/>
                          <a:ea typeface="Microsoft YaHei"/>
                        </a:rPr>
                        <a:t>Предуниверсарий МГМУ имени И.М. Сеченова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216000" indent="-214920">
                        <a:lnSpc>
                          <a:spcPct val="11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700" spc="-1" strike="noStrike" u="sng">
                          <a:solidFill>
                            <a:srgbClr val="0072bc"/>
                          </a:solidFill>
                          <a:uFillTx/>
                          <a:latin typeface="Arial"/>
                          <a:ea typeface="Microsoft YaHei"/>
                        </a:rPr>
                        <a:t>Атомкласс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216000" indent="-21492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d0d0d"/>
                          </a:solidFill>
                          <a:latin typeface="Arial"/>
                          <a:ea typeface="Microsoft YaHei"/>
                        </a:rPr>
                        <a:t>Инженерный(морской)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d0d0d"/>
                          </a:solidFill>
                          <a:latin typeface="Arial"/>
                          <a:ea typeface="Microsoft YaHei"/>
                        </a:rPr>
                        <a:t>Правовой/юридический класс</a:t>
                      </a:r>
                      <a:r>
                        <a:rPr b="0" lang="ru-RU" sz="1400" spc="-1" strike="noStrike">
                          <a:solidFill>
                            <a:srgbClr val="0072bc"/>
                          </a:solidFill>
                          <a:latin typeface="Arial"/>
                          <a:ea typeface="Microsoft YaHei"/>
                        </a:rPr>
                        <a:t>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72bc"/>
                          </a:solidFill>
                          <a:latin typeface="Arial"/>
                          <a:ea typeface="Microsoft YaHei"/>
                        </a:rPr>
                        <a:t>Историко-правовой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d0d0d"/>
                          </a:solidFill>
                          <a:latin typeface="Arial"/>
                          <a:ea typeface="Microsoft YaHei"/>
                        </a:rPr>
                        <a:t>Психолого-педагогический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a933"/>
                          </a:solidFill>
                          <a:latin typeface="Arial"/>
                          <a:ea typeface="Microsoft YaHei"/>
                        </a:rPr>
                        <a:t>Психолого-педагогический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d0d0d"/>
                          </a:solidFill>
                          <a:latin typeface="Arial"/>
                          <a:ea typeface="Microsoft YaHei"/>
                        </a:rPr>
                        <a:t>Класс МЧС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d0d0d"/>
                          </a:solidFill>
                          <a:latin typeface="Arial"/>
                          <a:ea typeface="Microsoft YaHei"/>
                        </a:rPr>
                        <a:t>Медицинский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72bc"/>
                          </a:solidFill>
                          <a:latin typeface="Arial"/>
                          <a:ea typeface="Microsoft YaHei"/>
                        </a:rPr>
                        <a:t>Эколого-биологический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216000" indent="-21492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a933"/>
                          </a:solidFill>
                          <a:latin typeface="Arial"/>
                          <a:ea typeface="Microsoft YaHei"/>
                        </a:rPr>
                        <a:t>Эколого-биологический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72bc"/>
                          </a:solidFill>
                          <a:latin typeface="Arial"/>
                          <a:ea typeface="Microsoft YaHei"/>
                        </a:rPr>
                        <a:t>Инженерный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72bc"/>
                          </a:solidFill>
                          <a:latin typeface="Arial"/>
                          <a:ea typeface="Microsoft YaHei"/>
                        </a:rPr>
                        <a:t>Туристический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72bc"/>
                          </a:solidFill>
                          <a:latin typeface="Arial"/>
                          <a:ea typeface="Microsoft YaHei"/>
                        </a:rPr>
                        <a:t>ИТ —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a933"/>
                          </a:solidFill>
                          <a:latin typeface="Arial"/>
                          <a:ea typeface="Microsoft YaHei"/>
                        </a:rPr>
                        <a:t>ИТ — класс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177840" indent="-1764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1400" spc="-1" strike="noStrike">
                          <a:solidFill>
                            <a:srgbClr val="0072bc"/>
                          </a:solidFill>
                          <a:latin typeface="Arial"/>
                          <a:ea typeface="Microsoft YaHei"/>
                        </a:rPr>
                        <a:t>Предпринимательский класс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grpSp>
        <p:nvGrpSpPr>
          <p:cNvPr id="191" name="Group 5"/>
          <p:cNvGrpSpPr/>
          <p:nvPr/>
        </p:nvGrpSpPr>
        <p:grpSpPr>
          <a:xfrm>
            <a:off x="288000" y="5616000"/>
            <a:ext cx="3742920" cy="1062000"/>
            <a:chOff x="288000" y="5616000"/>
            <a:chExt cx="3742920" cy="1062000"/>
          </a:xfrm>
        </p:grpSpPr>
        <p:grpSp>
          <p:nvGrpSpPr>
            <p:cNvPr id="192" name="Group 6"/>
            <p:cNvGrpSpPr/>
            <p:nvPr/>
          </p:nvGrpSpPr>
          <p:grpSpPr>
            <a:xfrm>
              <a:off x="288000" y="5616000"/>
              <a:ext cx="3742920" cy="1062000"/>
              <a:chOff x="288000" y="5616000"/>
              <a:chExt cx="3742920" cy="1062000"/>
            </a:xfrm>
          </p:grpSpPr>
          <p:sp>
            <p:nvSpPr>
              <p:cNvPr id="193" name="CustomShape 7"/>
              <p:cNvSpPr/>
              <p:nvPr/>
            </p:nvSpPr>
            <p:spPr>
              <a:xfrm>
                <a:off x="288000" y="5616000"/>
                <a:ext cx="3742920" cy="1062000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             </a:t>
                </a:r>
                <a:r>
                  <a:rPr b="1" lang="ru-RU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Условные обозначения:  </a:t>
                </a:r>
                <a:endParaRPr b="0" lang="ru-RU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ru-RU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          </a:t>
                </a:r>
                <a:r>
                  <a:rPr b="0" lang="ru-RU" sz="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- классы, открытые в 2022 году</a:t>
                </a:r>
                <a:endParaRPr b="0" lang="ru-RU" sz="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ru-RU" sz="6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              </a:t>
                </a:r>
                <a:endParaRPr b="0" lang="ru-RU" sz="600" spc="-1" strike="noStrike">
                  <a:latin typeface="Arial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b="1" lang="ru-RU" sz="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             </a:t>
                </a:r>
                <a:r>
                  <a:rPr b="1" lang="ru-RU" sz="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- </a:t>
                </a:r>
                <a:r>
                  <a:rPr b="0" lang="ru-RU" sz="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классы, открытые в   предшествующих  годах</a:t>
                </a:r>
                <a:endParaRPr b="0" lang="ru-RU" sz="900" spc="-1" strike="noStrike">
                  <a:latin typeface="Arial"/>
                </a:endParaRPr>
              </a:p>
              <a:p>
                <a:pPr algn="just">
                  <a:lnSpc>
                    <a:spcPct val="100000"/>
                  </a:lnSpc>
                </a:pPr>
                <a:endParaRPr b="0" lang="ru-RU" sz="900" spc="-1" strike="noStrike">
                  <a:latin typeface="Arial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b="0" lang="ru-RU" sz="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             </a:t>
                </a:r>
                <a:r>
                  <a:rPr b="0" lang="ru-RU" sz="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- классы, планируемые к открытию в 2023 году</a:t>
                </a:r>
                <a:endParaRPr b="0" lang="ru-RU" sz="900" spc="-1" strike="noStrike">
                  <a:latin typeface="Arial"/>
                </a:endParaRPr>
              </a:p>
            </p:txBody>
          </p:sp>
          <p:sp>
            <p:nvSpPr>
              <p:cNvPr id="194" name="CustomShape 8"/>
              <p:cNvSpPr/>
              <p:nvPr/>
            </p:nvSpPr>
            <p:spPr>
              <a:xfrm>
                <a:off x="448560" y="5958360"/>
                <a:ext cx="212760" cy="142920"/>
              </a:xfrm>
              <a:prstGeom prst="rect">
                <a:avLst/>
              </a:prstGeom>
              <a:solidFill>
                <a:srgbClr val="0072bc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" name="CustomShape 9"/>
              <p:cNvSpPr/>
              <p:nvPr/>
            </p:nvSpPr>
            <p:spPr>
              <a:xfrm>
                <a:off x="448560" y="6174360"/>
                <a:ext cx="227160" cy="142920"/>
              </a:xfrm>
              <a:prstGeom prst="rect">
                <a:avLst/>
              </a:prstGeom>
              <a:solidFill>
                <a:srgbClr val="000000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96" name="CustomShape 10"/>
            <p:cNvSpPr/>
            <p:nvPr/>
          </p:nvSpPr>
          <p:spPr>
            <a:xfrm flipV="1">
              <a:off x="432000" y="6408360"/>
              <a:ext cx="258120" cy="181800"/>
            </a:xfrm>
            <a:prstGeom prst="rect">
              <a:avLst/>
            </a:prstGeom>
            <a:solidFill>
              <a:srgbClr val="339933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7" name="CustomShape 11"/>
          <p:cNvSpPr/>
          <p:nvPr/>
        </p:nvSpPr>
        <p:spPr>
          <a:xfrm>
            <a:off x="8784000" y="2758680"/>
            <a:ext cx="3094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2bc"/>
                </a:solidFill>
                <a:latin typeface="Arial"/>
                <a:ea typeface="DejaVu Sans"/>
              </a:rPr>
              <a:t>11 направлений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2bc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72bc"/>
                </a:solidFill>
                <a:latin typeface="Arial"/>
                <a:ea typeface="DejaVu Sans"/>
              </a:rPr>
              <a:t>(26 классов)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2bc"/>
                </a:solidFill>
                <a:latin typeface="Arial"/>
                <a:ea typeface="DejaVu Sans"/>
              </a:rPr>
              <a:t>в 18 школах ПКГО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2bc"/>
                </a:solidFill>
                <a:latin typeface="Arial"/>
                <a:ea typeface="DejaVu Sans"/>
              </a:rPr>
              <a:t>(40 % школ ПКГО)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CustomShape 12"/>
          <p:cNvSpPr/>
          <p:nvPr/>
        </p:nvSpPr>
        <p:spPr>
          <a:xfrm>
            <a:off x="9000000" y="4104000"/>
            <a:ext cx="3029040" cy="2462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Отрасли, испытывающие потребность в кадрах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в Камчатском крае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Медицина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Образование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Туризм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Горно-рудная промышленность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Информационные технологии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Промышленное рыболовство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Энергетика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Экология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Юриспруденция</a:t>
            </a:r>
            <a:endParaRPr b="0" lang="ru-RU" sz="12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2bc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d0d0d"/>
                </a:solidFill>
                <a:latin typeface="Arial"/>
                <a:ea typeface="DejaVu Sans"/>
              </a:rPr>
              <a:t>Социология</a:t>
            </a:r>
            <a:endParaRPr b="0" lang="ru-RU" sz="1200" spc="-1" strike="noStrike">
              <a:latin typeface="Arial"/>
            </a:endParaRPr>
          </a:p>
        </p:txBody>
      </p:sp>
      <p:grpSp>
        <p:nvGrpSpPr>
          <p:cNvPr id="199" name="Group 13"/>
          <p:cNvGrpSpPr/>
          <p:nvPr/>
        </p:nvGrpSpPr>
        <p:grpSpPr>
          <a:xfrm>
            <a:off x="3528000" y="2224440"/>
            <a:ext cx="5096520" cy="3255120"/>
            <a:chOff x="3528000" y="2224440"/>
            <a:chExt cx="5096520" cy="3255120"/>
          </a:xfrm>
        </p:grpSpPr>
        <p:sp>
          <p:nvSpPr>
            <p:cNvPr id="200" name="CustomShape 14"/>
            <p:cNvSpPr/>
            <p:nvPr/>
          </p:nvSpPr>
          <p:spPr>
            <a:xfrm>
              <a:off x="4462560" y="3432960"/>
              <a:ext cx="3075480" cy="1004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ts val="1500"/>
                </a:lnSpc>
              </a:pPr>
              <a:r>
                <a:rPr b="1" lang="ru-RU" sz="1600" spc="-1" strike="noStrike">
                  <a:solidFill>
                    <a:srgbClr val="0072bc"/>
                  </a:solidFill>
                  <a:latin typeface="Arial"/>
                  <a:ea typeface="DejaVu Sans"/>
                </a:rPr>
                <a:t>СХЕМА </a:t>
              </a:r>
              <a:endParaRPr b="0" lang="ru-RU" sz="1600" spc="-1" strike="noStrike">
                <a:latin typeface="Arial"/>
              </a:endParaRPr>
            </a:p>
            <a:p>
              <a:pPr algn="ctr">
                <a:lnSpc>
                  <a:spcPts val="1500"/>
                </a:lnSpc>
              </a:pPr>
              <a:r>
                <a:rPr b="1" lang="ru-RU" sz="1600" spc="-1" strike="noStrike">
                  <a:solidFill>
                    <a:srgbClr val="0072bc"/>
                  </a:solidFill>
                  <a:latin typeface="Arial"/>
                  <a:ea typeface="DejaVu Sans"/>
                </a:rPr>
                <a:t>ВЗАИМОДЕЙСТВИЯ УЧАСТНИКОВ</a:t>
              </a:r>
              <a:endParaRPr b="0" lang="ru-RU" sz="1600" spc="-1" strike="noStrike">
                <a:latin typeface="Arial"/>
              </a:endParaRPr>
            </a:p>
          </p:txBody>
        </p:sp>
        <p:grpSp>
          <p:nvGrpSpPr>
            <p:cNvPr id="201" name="Group 15"/>
            <p:cNvGrpSpPr/>
            <p:nvPr/>
          </p:nvGrpSpPr>
          <p:grpSpPr>
            <a:xfrm>
              <a:off x="3528000" y="2224440"/>
              <a:ext cx="5096520" cy="3255120"/>
              <a:chOff x="3528000" y="2224440"/>
              <a:chExt cx="5096520" cy="3255120"/>
            </a:xfrm>
          </p:grpSpPr>
          <p:sp>
            <p:nvSpPr>
              <p:cNvPr id="202" name="CustomShape 16"/>
              <p:cNvSpPr/>
              <p:nvPr/>
            </p:nvSpPr>
            <p:spPr>
              <a:xfrm>
                <a:off x="5002920" y="3142440"/>
                <a:ext cx="2026800" cy="241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 algn="ctr">
                  <a:lnSpc>
                    <a:spcPts val="1199"/>
                  </a:lnSpc>
                </a:pPr>
                <a:r>
                  <a:rPr b="1" lang="ru-RU" sz="1400" spc="-1" strike="noStrike">
                    <a:solidFill>
                      <a:srgbClr val="1b3281"/>
                    </a:solidFill>
                    <a:latin typeface="Arial"/>
                    <a:ea typeface="DejaVu Sans"/>
                  </a:rPr>
                  <a:t>ШКОЛЫ</a:t>
                </a:r>
                <a:endParaRPr b="0" lang="ru-RU" sz="1400" spc="-1" strike="noStrike">
                  <a:latin typeface="Arial"/>
                </a:endParaRPr>
              </a:p>
            </p:txBody>
          </p:sp>
          <p:sp>
            <p:nvSpPr>
              <p:cNvPr id="203" name="CustomShape 17"/>
              <p:cNvSpPr/>
              <p:nvPr/>
            </p:nvSpPr>
            <p:spPr>
              <a:xfrm>
                <a:off x="6845400" y="5085360"/>
                <a:ext cx="1779120" cy="394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 algn="r">
                  <a:lnSpc>
                    <a:spcPts val="1199"/>
                  </a:lnSpc>
                </a:pPr>
                <a:r>
                  <a:rPr b="1" lang="ru-RU" sz="1400" spc="-1" strike="noStrike">
                    <a:solidFill>
                      <a:srgbClr val="1b3281"/>
                    </a:solidFill>
                    <a:latin typeface="Arial"/>
                    <a:ea typeface="DejaVu Sans"/>
                  </a:rPr>
                  <a:t>СЕТЕВЫЕ ПАРТНЕРЫ</a:t>
                </a:r>
                <a:endParaRPr b="0" lang="ru-RU" sz="1400" spc="-1" strike="noStrike">
                  <a:latin typeface="Arial"/>
                </a:endParaRPr>
              </a:p>
            </p:txBody>
          </p:sp>
          <p:sp>
            <p:nvSpPr>
              <p:cNvPr id="204" name="CustomShape 18"/>
              <p:cNvSpPr/>
              <p:nvPr/>
            </p:nvSpPr>
            <p:spPr>
              <a:xfrm>
                <a:off x="3528000" y="5011920"/>
                <a:ext cx="2390760" cy="394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ts val="1199"/>
                  </a:lnSpc>
                </a:pPr>
                <a:r>
                  <a:rPr b="1" lang="ru-RU" sz="1400" spc="-1" strike="noStrike">
                    <a:solidFill>
                      <a:srgbClr val="1b3281"/>
                    </a:solidFill>
                    <a:latin typeface="Arial"/>
                    <a:ea typeface="DejaVu Sans"/>
                  </a:rPr>
                  <a:t>УПРАВЛЕНЧЕСКИЕ СТРУКТУРЫ</a:t>
                </a:r>
                <a:endParaRPr b="0" lang="ru-RU" sz="1400" spc="-1" strike="noStrike">
                  <a:latin typeface="Arial"/>
                </a:endParaRPr>
              </a:p>
            </p:txBody>
          </p:sp>
          <p:pic>
            <p:nvPicPr>
              <p:cNvPr id="205" name="Picture 1" descr=""/>
              <p:cNvPicPr/>
              <p:nvPr/>
            </p:nvPicPr>
            <p:blipFill>
              <a:blip r:embed="rId2"/>
              <a:stretch/>
            </p:blipFill>
            <p:spPr>
              <a:xfrm>
                <a:off x="5507640" y="2224440"/>
                <a:ext cx="995400" cy="9280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6" name="Picture 2" descr=""/>
              <p:cNvPicPr/>
              <p:nvPr/>
            </p:nvPicPr>
            <p:blipFill>
              <a:blip r:embed="rId3"/>
              <a:stretch/>
            </p:blipFill>
            <p:spPr>
              <a:xfrm>
                <a:off x="3653640" y="3922560"/>
                <a:ext cx="994680" cy="9291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7" name="Picture 3" descr=""/>
              <p:cNvPicPr/>
              <p:nvPr/>
            </p:nvPicPr>
            <p:blipFill>
              <a:blip r:embed="rId4"/>
              <a:stretch/>
            </p:blipFill>
            <p:spPr>
              <a:xfrm>
                <a:off x="7393680" y="4038120"/>
                <a:ext cx="1041480" cy="9727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08" name="CustomShape 19"/>
              <p:cNvSpPr/>
              <p:nvPr/>
            </p:nvSpPr>
            <p:spPr>
              <a:xfrm rot="16200000">
                <a:off x="7035480" y="2617200"/>
                <a:ext cx="1082160" cy="1258200"/>
              </a:xfrm>
              <a:prstGeom prst="leftUpArrow">
                <a:avLst>
                  <a:gd name="adj1" fmla="val 25000"/>
                  <a:gd name="adj2" fmla="val 25000"/>
                  <a:gd name="adj3" fmla="val 21209"/>
                </a:avLst>
              </a:prstGeom>
              <a:solidFill>
                <a:srgbClr val="1b328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9" name="CustomShape 20"/>
              <p:cNvSpPr/>
              <p:nvPr/>
            </p:nvSpPr>
            <p:spPr>
              <a:xfrm rot="10800000">
                <a:off x="3865320" y="2631960"/>
                <a:ext cx="1160280" cy="1174320"/>
              </a:xfrm>
              <a:prstGeom prst="leftUpArrow">
                <a:avLst>
                  <a:gd name="adj1" fmla="val 25000"/>
                  <a:gd name="adj2" fmla="val 25000"/>
                  <a:gd name="adj3" fmla="val 21209"/>
                </a:avLst>
              </a:prstGeom>
              <a:solidFill>
                <a:srgbClr val="1b328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0" name="CustomShape 21"/>
              <p:cNvSpPr/>
              <p:nvPr/>
            </p:nvSpPr>
            <p:spPr>
              <a:xfrm>
                <a:off x="5214240" y="4378320"/>
                <a:ext cx="1689120" cy="473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rgbClr val="1b328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11" name="CustomShape 22"/>
          <p:cNvSpPr/>
          <p:nvPr/>
        </p:nvSpPr>
        <p:spPr>
          <a:xfrm>
            <a:off x="8234640" y="1878840"/>
            <a:ext cx="764280" cy="4312080"/>
          </a:xfrm>
          <a:prstGeom prst="rightBrace">
            <a:avLst>
              <a:gd name="adj1" fmla="val 67792"/>
              <a:gd name="adj2" fmla="val 48605"/>
            </a:avLst>
          </a:prstGeom>
          <a:noFill/>
          <a:ln w="57240">
            <a:solidFill>
              <a:srgbClr val="2f5597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346760" y="44712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1f4e79"/>
                </a:solidFill>
                <a:latin typeface="Calibri"/>
                <a:ea typeface="DejaVu Sans"/>
              </a:rPr>
              <a:t>Проект социального воздействия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1f4e79"/>
                </a:solidFill>
                <a:latin typeface="Calibri"/>
                <a:ea typeface="DejaVu Sans"/>
              </a:rPr>
              <a:t>в сфере образования «СИБ-Камчатка»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213" name="Group 2"/>
          <p:cNvGrpSpPr/>
          <p:nvPr/>
        </p:nvGrpSpPr>
        <p:grpSpPr>
          <a:xfrm>
            <a:off x="7416000" y="3312000"/>
            <a:ext cx="4732560" cy="1870920"/>
            <a:chOff x="7416000" y="3312000"/>
            <a:chExt cx="4732560" cy="1870920"/>
          </a:xfrm>
        </p:grpSpPr>
        <p:sp>
          <p:nvSpPr>
            <p:cNvPr id="214" name="CustomShape 3"/>
            <p:cNvSpPr/>
            <p:nvPr/>
          </p:nvSpPr>
          <p:spPr>
            <a:xfrm>
              <a:off x="7416000" y="4114080"/>
              <a:ext cx="4732560" cy="106884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5b9bd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4"/>
            <p:cNvSpPr/>
            <p:nvPr/>
          </p:nvSpPr>
          <p:spPr>
            <a:xfrm>
              <a:off x="7652880" y="3312000"/>
              <a:ext cx="3417120" cy="1600920"/>
            </a:xfrm>
            <a:custGeom>
              <a:avLst/>
              <a:gdLst/>
              <a:ahLst/>
              <a:rect l="l" t="t" r="r" b="b"/>
              <a:pathLst>
                <a:path w="4758574" h="1151280">
                  <a:moveTo>
                    <a:pt x="0" y="191884"/>
                  </a:moveTo>
                  <a:cubicBezTo>
                    <a:pt x="0" y="85909"/>
                    <a:pt x="85909" y="0"/>
                    <a:pt x="191884" y="0"/>
                  </a:cubicBezTo>
                  <a:lnTo>
                    <a:pt x="4566690" y="0"/>
                  </a:lnTo>
                  <a:cubicBezTo>
                    <a:pt x="4672665" y="0"/>
                    <a:pt x="4758574" y="85909"/>
                    <a:pt x="4758574" y="191884"/>
                  </a:cubicBezTo>
                  <a:lnTo>
                    <a:pt x="4758574" y="959396"/>
                  </a:lnTo>
                  <a:cubicBezTo>
                    <a:pt x="4758574" y="1065371"/>
                    <a:pt x="4672665" y="1151280"/>
                    <a:pt x="4566690" y="1151280"/>
                  </a:cubicBezTo>
                  <a:lnTo>
                    <a:pt x="191884" y="1151280"/>
                  </a:lnTo>
                  <a:cubicBezTo>
                    <a:pt x="85909" y="1151280"/>
                    <a:pt x="0" y="1065371"/>
                    <a:pt x="0" y="959396"/>
                  </a:cubicBezTo>
                  <a:lnTo>
                    <a:pt x="0" y="191884"/>
                  </a:lnTo>
                  <a:close/>
                </a:path>
              </a:pathLst>
            </a:custGeom>
            <a:solidFill>
              <a:srgbClr val="2f5597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236160" rIns="236160" tIns="56160" bIns="56160" anchor="ctr">
              <a:noAutofit/>
            </a:bodyPr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28 школ Камчатского края </a:t>
              </a:r>
              <a:endParaRPr b="0" lang="ru-RU" sz="2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(23 % от общего числа школ)</a:t>
              </a:r>
              <a:endParaRPr b="0" lang="ru-RU" sz="2400" spc="-1" strike="noStrike">
                <a:latin typeface="Arial"/>
              </a:endParaRPr>
            </a:p>
          </p:txBody>
        </p:sp>
      </p:grpSp>
      <p:pic>
        <p:nvPicPr>
          <p:cNvPr id="216" name="Picture 16" descr=""/>
          <p:cNvPicPr/>
          <p:nvPr/>
        </p:nvPicPr>
        <p:blipFill>
          <a:blip r:embed="rId2"/>
          <a:stretch/>
        </p:blipFill>
        <p:spPr>
          <a:xfrm>
            <a:off x="681120" y="2232000"/>
            <a:ext cx="1045800" cy="1273320"/>
          </a:xfrm>
          <a:prstGeom prst="rect">
            <a:avLst/>
          </a:prstGeom>
          <a:ln>
            <a:noFill/>
          </a:ln>
        </p:spPr>
      </p:pic>
      <p:sp>
        <p:nvSpPr>
          <p:cNvPr id="217" name="CustomShape 5"/>
          <p:cNvSpPr/>
          <p:nvPr/>
        </p:nvSpPr>
        <p:spPr>
          <a:xfrm>
            <a:off x="6578640" y="2526840"/>
            <a:ext cx="764280" cy="3160080"/>
          </a:xfrm>
          <a:prstGeom prst="rightBrace">
            <a:avLst>
              <a:gd name="adj1" fmla="val 67792"/>
              <a:gd name="adj2" fmla="val 48605"/>
            </a:avLst>
          </a:prstGeom>
          <a:noFill/>
          <a:ln w="57240">
            <a:solidFill>
              <a:srgbClr val="2f5597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8" name="Group 6"/>
          <p:cNvGrpSpPr/>
          <p:nvPr/>
        </p:nvGrpSpPr>
        <p:grpSpPr>
          <a:xfrm>
            <a:off x="144000" y="2781360"/>
            <a:ext cx="6262920" cy="2589480"/>
            <a:chOff x="144000" y="2781360"/>
            <a:chExt cx="6262920" cy="2589480"/>
          </a:xfrm>
        </p:grpSpPr>
        <p:sp>
          <p:nvSpPr>
            <p:cNvPr id="219" name="CustomShape 7"/>
            <p:cNvSpPr/>
            <p:nvPr/>
          </p:nvSpPr>
          <p:spPr>
            <a:xfrm>
              <a:off x="144000" y="3768120"/>
              <a:ext cx="2283120" cy="861480"/>
            </a:xfrm>
            <a:custGeom>
              <a:avLst/>
              <a:gdLst/>
              <a:ahLst/>
              <a:rect l="l" t="t" r="r" b="b"/>
              <a:pathLst>
                <a:path w="1299345" h="649672">
                  <a:moveTo>
                    <a:pt x="0" y="64967"/>
                  </a:moveTo>
                  <a:cubicBezTo>
                    <a:pt x="0" y="29087"/>
                    <a:pt x="29087" y="0"/>
                    <a:pt x="64967" y="0"/>
                  </a:cubicBezTo>
                  <a:lnTo>
                    <a:pt x="1234378" y="0"/>
                  </a:lnTo>
                  <a:cubicBezTo>
                    <a:pt x="1270258" y="0"/>
                    <a:pt x="1299345" y="29087"/>
                    <a:pt x="1299345" y="64967"/>
                  </a:cubicBezTo>
                  <a:lnTo>
                    <a:pt x="1299345" y="584705"/>
                  </a:lnTo>
                  <a:cubicBezTo>
                    <a:pt x="1299345" y="620585"/>
                    <a:pt x="1270258" y="649672"/>
                    <a:pt x="1234378" y="649672"/>
                  </a:cubicBezTo>
                  <a:lnTo>
                    <a:pt x="64967" y="649672"/>
                  </a:lnTo>
                  <a:cubicBezTo>
                    <a:pt x="29087" y="649672"/>
                    <a:pt x="0" y="620585"/>
                    <a:pt x="0" y="584705"/>
                  </a:cubicBezTo>
                  <a:lnTo>
                    <a:pt x="0" y="64967"/>
                  </a:lnTo>
                  <a:close/>
                </a:path>
              </a:pathLst>
            </a:custGeom>
            <a:solidFill>
              <a:srgbClr val="c5e0b4"/>
            </a:solidFill>
            <a:ln>
              <a:noFill/>
            </a:ln>
            <a:effectLst>
              <a:outerShdw dir="5400000" dist="2016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30600" rIns="30600" tIns="30600" bIns="3060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8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Результат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220" name="CustomShape 8"/>
            <p:cNvSpPr/>
            <p:nvPr/>
          </p:nvSpPr>
          <p:spPr>
            <a:xfrm flipV="1" rot="19469400">
              <a:off x="2306520" y="3782160"/>
              <a:ext cx="963000" cy="250560"/>
            </a:xfrm>
            <a:custGeom>
              <a:avLst/>
              <a:gdLst/>
              <a:ahLst/>
              <a:rect l="l" t="t" r="r" b="b"/>
              <a:pathLst>
                <a:path w="640059" h="41663">
                  <a:moveTo>
                    <a:pt x="0" y="20831"/>
                  </a:moveTo>
                  <a:lnTo>
                    <a:pt x="640059" y="20831"/>
                  </a:lnTo>
                </a:path>
              </a:pathLst>
            </a:custGeom>
            <a:noFill/>
            <a:ln w="28440">
              <a:solidFill>
                <a:srgbClr val="487ca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9"/>
            <p:cNvSpPr/>
            <p:nvPr/>
          </p:nvSpPr>
          <p:spPr>
            <a:xfrm>
              <a:off x="3219840" y="2781360"/>
              <a:ext cx="3187080" cy="1233360"/>
            </a:xfrm>
            <a:custGeom>
              <a:avLst/>
              <a:gdLst/>
              <a:ahLst/>
              <a:rect l="l" t="t" r="r" b="b"/>
              <a:pathLst>
                <a:path w="2027303" h="649672">
                  <a:moveTo>
                    <a:pt x="0" y="64967"/>
                  </a:moveTo>
                  <a:cubicBezTo>
                    <a:pt x="0" y="29087"/>
                    <a:pt x="29087" y="0"/>
                    <a:pt x="64967" y="0"/>
                  </a:cubicBezTo>
                  <a:lnTo>
                    <a:pt x="1962336" y="0"/>
                  </a:lnTo>
                  <a:cubicBezTo>
                    <a:pt x="1998216" y="0"/>
                    <a:pt x="2027303" y="29087"/>
                    <a:pt x="2027303" y="64967"/>
                  </a:cubicBezTo>
                  <a:lnTo>
                    <a:pt x="2027303" y="584705"/>
                  </a:lnTo>
                  <a:cubicBezTo>
                    <a:pt x="2027303" y="620585"/>
                    <a:pt x="1998216" y="649672"/>
                    <a:pt x="1962336" y="649672"/>
                  </a:cubicBezTo>
                  <a:lnTo>
                    <a:pt x="64967" y="649672"/>
                  </a:lnTo>
                  <a:cubicBezTo>
                    <a:pt x="29087" y="649672"/>
                    <a:pt x="0" y="620585"/>
                    <a:pt x="0" y="584705"/>
                  </a:cubicBezTo>
                  <a:lnTo>
                    <a:pt x="0" y="64967"/>
                  </a:lnTo>
                  <a:close/>
                </a:path>
              </a:pathLst>
            </a:custGeom>
            <a:gradFill rotWithShape="0">
              <a:gsLst>
                <a:gs pos="0">
                  <a:srgbClr val="b1cbe9"/>
                </a:gs>
                <a:gs pos="100000">
                  <a:srgbClr val="a2c1e4"/>
                </a:gs>
              </a:gsLst>
              <a:lin ang="5400000"/>
            </a:gradFill>
            <a:ln>
              <a:noFill/>
            </a:ln>
            <a:effectLst>
              <a:outerShdw dir="5400000" dist="2016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26640" rIns="26640" tIns="26640" bIns="26640" anchor="ctr">
              <a:noAutofit/>
            </a:bodyPr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1" lang="ru-RU" sz="17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Создание условий для успешной самореализации, развития потенциала школьников в интересах развития региона</a:t>
              </a: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222" name="CustomShape 10"/>
            <p:cNvSpPr/>
            <p:nvPr/>
          </p:nvSpPr>
          <p:spPr>
            <a:xfrm rot="2130600">
              <a:off x="2366280" y="4443120"/>
              <a:ext cx="852480" cy="52560"/>
            </a:xfrm>
            <a:custGeom>
              <a:avLst/>
              <a:gdLst/>
              <a:ahLst/>
              <a:rect l="l" t="t" r="r" b="b"/>
              <a:pathLst>
                <a:path w="640059" h="41663">
                  <a:moveTo>
                    <a:pt x="0" y="20831"/>
                  </a:moveTo>
                  <a:lnTo>
                    <a:pt x="640059" y="20831"/>
                  </a:lnTo>
                </a:path>
              </a:pathLst>
            </a:custGeom>
            <a:noFill/>
            <a:ln w="28440">
              <a:solidFill>
                <a:srgbClr val="487ca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1"/>
            <p:cNvSpPr/>
            <p:nvPr/>
          </p:nvSpPr>
          <p:spPr>
            <a:xfrm>
              <a:off x="3219840" y="4214520"/>
              <a:ext cx="3187080" cy="1156320"/>
            </a:xfrm>
            <a:custGeom>
              <a:avLst/>
              <a:gdLst/>
              <a:ahLst/>
              <a:rect l="l" t="t" r="r" b="b"/>
              <a:pathLst>
                <a:path w="2238186" h="649672">
                  <a:moveTo>
                    <a:pt x="0" y="64967"/>
                  </a:moveTo>
                  <a:cubicBezTo>
                    <a:pt x="0" y="29087"/>
                    <a:pt x="29087" y="0"/>
                    <a:pt x="64967" y="0"/>
                  </a:cubicBezTo>
                  <a:lnTo>
                    <a:pt x="2173219" y="0"/>
                  </a:lnTo>
                  <a:cubicBezTo>
                    <a:pt x="2209099" y="0"/>
                    <a:pt x="2238186" y="29087"/>
                    <a:pt x="2238186" y="64967"/>
                  </a:cubicBezTo>
                  <a:lnTo>
                    <a:pt x="2238186" y="584705"/>
                  </a:lnTo>
                  <a:cubicBezTo>
                    <a:pt x="2238186" y="620585"/>
                    <a:pt x="2209099" y="649672"/>
                    <a:pt x="2173219" y="649672"/>
                  </a:cubicBezTo>
                  <a:lnTo>
                    <a:pt x="64967" y="649672"/>
                  </a:lnTo>
                  <a:cubicBezTo>
                    <a:pt x="29087" y="649672"/>
                    <a:pt x="0" y="620585"/>
                    <a:pt x="0" y="584705"/>
                  </a:cubicBezTo>
                  <a:lnTo>
                    <a:pt x="0" y="64967"/>
                  </a:lnTo>
                  <a:close/>
                </a:path>
              </a:pathLst>
            </a:custGeom>
            <a:gradFill rotWithShape="0">
              <a:gsLst>
                <a:gs pos="0">
                  <a:srgbClr val="b1cbe9"/>
                </a:gs>
                <a:gs pos="100000">
                  <a:srgbClr val="a2c1e4"/>
                </a:gs>
              </a:gsLst>
              <a:lin ang="5400000"/>
            </a:gradFill>
            <a:ln>
              <a:noFill/>
            </a:ln>
            <a:effectLst>
              <a:outerShdw dir="5400000" dist="2016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28080" rIns="28080" tIns="28080" bIns="28080" anchor="ctr">
              <a:noAutofit/>
            </a:bodyPr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Вовлечение обучающихся в социальную практику</a:t>
              </a:r>
              <a:endParaRPr b="0" lang="ru-RU" sz="1800" spc="-1" strike="noStrike">
                <a:latin typeface="Arial"/>
              </a:endParaRPr>
            </a:p>
          </p:txBody>
        </p:sp>
      </p:grpSp>
      <p:pic>
        <p:nvPicPr>
          <p:cNvPr id="224" name="Рисунок 6" descr=""/>
          <p:cNvPicPr/>
          <p:nvPr/>
        </p:nvPicPr>
        <p:blipFill>
          <a:blip r:embed="rId3"/>
          <a:stretch/>
        </p:blipFill>
        <p:spPr>
          <a:xfrm>
            <a:off x="8928000" y="2160000"/>
            <a:ext cx="934920" cy="990360"/>
          </a:xfrm>
          <a:prstGeom prst="rect">
            <a:avLst/>
          </a:prstGeom>
          <a:ln>
            <a:noFill/>
          </a:ln>
        </p:spPr>
      </p:pic>
      <p:pic>
        <p:nvPicPr>
          <p:cNvPr id="225" name="" descr=""/>
          <p:cNvPicPr/>
          <p:nvPr/>
        </p:nvPicPr>
        <p:blipFill>
          <a:blip r:embed="rId4"/>
          <a:stretch/>
        </p:blipFill>
        <p:spPr>
          <a:xfrm>
            <a:off x="7776000" y="2160000"/>
            <a:ext cx="934920" cy="93492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5"/>
          <a:stretch/>
        </p:blipFill>
        <p:spPr>
          <a:xfrm>
            <a:off x="10008000" y="2160000"/>
            <a:ext cx="1006920" cy="87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7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178000" y="478080"/>
            <a:ext cx="69638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6466a"/>
                </a:solidFill>
                <a:latin typeface="Calibri"/>
                <a:ea typeface="DejaVu Sans"/>
              </a:rPr>
              <a:t>Развитие инфраструктуры для выявления и поддержки талантливых обучающихся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28" name="Picture 2" descr=""/>
          <p:cNvPicPr/>
          <p:nvPr/>
        </p:nvPicPr>
        <p:blipFill>
          <a:blip r:embed="rId2"/>
          <a:stretch/>
        </p:blipFill>
        <p:spPr>
          <a:xfrm>
            <a:off x="10494360" y="576000"/>
            <a:ext cx="1456560" cy="1204560"/>
          </a:xfrm>
          <a:prstGeom prst="rect">
            <a:avLst/>
          </a:prstGeom>
          <a:ln>
            <a:noFill/>
          </a:ln>
        </p:spPr>
      </p:pic>
      <p:grpSp>
        <p:nvGrpSpPr>
          <p:cNvPr id="229" name="Group 2"/>
          <p:cNvGrpSpPr/>
          <p:nvPr/>
        </p:nvGrpSpPr>
        <p:grpSpPr>
          <a:xfrm>
            <a:off x="360000" y="5221440"/>
            <a:ext cx="2996280" cy="1040400"/>
            <a:chOff x="360000" y="5221440"/>
            <a:chExt cx="2996280" cy="1040400"/>
          </a:xfrm>
        </p:grpSpPr>
        <p:grpSp>
          <p:nvGrpSpPr>
            <p:cNvPr id="230" name="Group 3"/>
            <p:cNvGrpSpPr/>
            <p:nvPr/>
          </p:nvGrpSpPr>
          <p:grpSpPr>
            <a:xfrm>
              <a:off x="739080" y="5221440"/>
              <a:ext cx="2558880" cy="1040400"/>
              <a:chOff x="739080" y="5221440"/>
              <a:chExt cx="2558880" cy="1040400"/>
            </a:xfrm>
          </p:grpSpPr>
          <p:sp>
            <p:nvSpPr>
              <p:cNvPr id="231" name="CustomShape 4"/>
              <p:cNvSpPr/>
              <p:nvPr/>
            </p:nvSpPr>
            <p:spPr>
              <a:xfrm>
                <a:off x="739080" y="5221440"/>
                <a:ext cx="2558880" cy="1040400"/>
              </a:xfrm>
              <a:custGeom>
                <a:avLst/>
                <a:gdLst/>
                <a:ahLst/>
                <a:rect l="l" t="t" r="r" b="b"/>
                <a:pathLst>
                  <a:path w="1494340" h="640381">
                    <a:moveTo>
                      <a:pt x="0" y="0"/>
                    </a:moveTo>
                    <a:lnTo>
                      <a:pt x="1494340" y="0"/>
                    </a:lnTo>
                    <a:lnTo>
                      <a:pt x="1494340" y="640381"/>
                    </a:lnTo>
                    <a:lnTo>
                      <a:pt x="0" y="640381"/>
                    </a:lnTo>
                    <a:close/>
                  </a:path>
                </a:pathLst>
              </a:custGeom>
              <a:solidFill>
                <a:srgbClr val="21577b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32" name="Group 5"/>
            <p:cNvGrpSpPr/>
            <p:nvPr/>
          </p:nvGrpSpPr>
          <p:grpSpPr>
            <a:xfrm>
              <a:off x="699120" y="5499000"/>
              <a:ext cx="2602440" cy="662760"/>
              <a:chOff x="699120" y="5499000"/>
              <a:chExt cx="2602440" cy="662760"/>
            </a:xfrm>
          </p:grpSpPr>
          <p:sp>
            <p:nvSpPr>
              <p:cNvPr id="233" name="CustomShape 6"/>
              <p:cNvSpPr/>
              <p:nvPr/>
            </p:nvSpPr>
            <p:spPr>
              <a:xfrm>
                <a:off x="699120" y="5499000"/>
                <a:ext cx="2602440" cy="662760"/>
              </a:xfrm>
              <a:custGeom>
                <a:avLst/>
                <a:gdLst/>
                <a:ahLst/>
                <a:rect l="l" t="t" r="r" b="b"/>
                <a:pathLst>
                  <a:path w="27298731" h="6350000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5025390"/>
                    </a:lnTo>
                    <a:lnTo>
                      <a:pt x="1324610" y="6350000"/>
                    </a:lnTo>
                    <a:lnTo>
                      <a:pt x="27298731" y="6350000"/>
                    </a:lnTo>
                    <a:lnTo>
                      <a:pt x="27298731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34" name="CustomShape 7"/>
            <p:cNvSpPr/>
            <p:nvPr/>
          </p:nvSpPr>
          <p:spPr>
            <a:xfrm>
              <a:off x="845280" y="5685480"/>
              <a:ext cx="1519920" cy="374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984"/>
                </a:lnSpc>
              </a:pPr>
              <a:r>
                <a:rPr b="0" lang="ru-RU" sz="800" spc="-1" strike="noStrike">
                  <a:solidFill>
                    <a:srgbClr val="262b2b"/>
                  </a:solidFill>
                  <a:latin typeface="HK Grotesk Medium"/>
                  <a:ea typeface="DejaVu Sans"/>
                </a:rPr>
                <a:t>на базе общеобразовательной организации в </a:t>
              </a:r>
              <a:endParaRPr b="0" lang="ru-RU" sz="800" spc="-1" strike="noStrike">
                <a:latin typeface="Arial"/>
              </a:endParaRPr>
            </a:p>
            <a:p>
              <a:pPr>
                <a:lnSpc>
                  <a:spcPts val="984"/>
                </a:lnSpc>
              </a:pPr>
              <a:r>
                <a:rPr b="0" lang="ru-RU" sz="800" spc="-1" strike="noStrike">
                  <a:solidFill>
                    <a:srgbClr val="262b2b"/>
                  </a:solidFill>
                  <a:latin typeface="HK Grotesk Medium"/>
                  <a:ea typeface="DejaVu Sans"/>
                </a:rPr>
                <a:t>г.Петропавловске-Камчатском</a:t>
              </a:r>
              <a:endParaRPr b="0" lang="ru-RU" sz="800" spc="-1" strike="noStrike">
                <a:latin typeface="Arial"/>
              </a:endParaRPr>
            </a:p>
          </p:txBody>
        </p:sp>
        <p:grpSp>
          <p:nvGrpSpPr>
            <p:cNvPr id="235" name="Group 8"/>
            <p:cNvGrpSpPr/>
            <p:nvPr/>
          </p:nvGrpSpPr>
          <p:grpSpPr>
            <a:xfrm>
              <a:off x="2424960" y="5645880"/>
              <a:ext cx="872640" cy="387360"/>
              <a:chOff x="2424960" y="5645880"/>
              <a:chExt cx="872640" cy="387360"/>
            </a:xfrm>
          </p:grpSpPr>
          <p:sp>
            <p:nvSpPr>
              <p:cNvPr id="236" name="CustomShape 9"/>
              <p:cNvSpPr/>
              <p:nvPr/>
            </p:nvSpPr>
            <p:spPr>
              <a:xfrm rot="5400000">
                <a:off x="2667600" y="5403240"/>
                <a:ext cx="387360" cy="872640"/>
              </a:xfrm>
              <a:custGeom>
                <a:avLst/>
                <a:gdLst/>
                <a:ahLst/>
                <a:rect l="l" t="t" r="r" b="b"/>
                <a:pathLst>
                  <a:path w="2525807" h="5668473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343864"/>
                    </a:lnTo>
                    <a:lnTo>
                      <a:pt x="1324610" y="5668473"/>
                    </a:lnTo>
                    <a:lnTo>
                      <a:pt x="2525807" y="5668473"/>
                    </a:lnTo>
                    <a:lnTo>
                      <a:pt x="2525807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4877ca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37" name="Picture 66" descr=""/>
            <p:cNvPicPr/>
            <p:nvPr/>
          </p:nvPicPr>
          <p:blipFill>
            <a:blip r:embed="rId3"/>
            <a:stretch/>
          </p:blipFill>
          <p:spPr>
            <a:xfrm rot="5400000">
              <a:off x="2404440" y="5666400"/>
              <a:ext cx="246240" cy="204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8" name="Group 10"/>
            <p:cNvGrpSpPr/>
            <p:nvPr/>
          </p:nvGrpSpPr>
          <p:grpSpPr>
            <a:xfrm>
              <a:off x="2522160" y="5648040"/>
              <a:ext cx="105120" cy="122040"/>
              <a:chOff x="2522160" y="5648040"/>
              <a:chExt cx="105120" cy="122040"/>
            </a:xfrm>
          </p:grpSpPr>
          <p:sp>
            <p:nvSpPr>
              <p:cNvPr id="239" name="CustomShape 11"/>
              <p:cNvSpPr/>
              <p:nvPr/>
            </p:nvSpPr>
            <p:spPr>
              <a:xfrm rot="16200000">
                <a:off x="2513520" y="5656320"/>
                <a:ext cx="122040" cy="105120"/>
              </a:xfrm>
              <a:custGeom>
                <a:avLst/>
                <a:gdLst/>
                <a:ah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49454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40" name="CustomShape 12"/>
            <p:cNvSpPr/>
            <p:nvPr/>
          </p:nvSpPr>
          <p:spPr>
            <a:xfrm>
              <a:off x="2522160" y="5775480"/>
              <a:ext cx="834120" cy="193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528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2023 г.</a:t>
              </a:r>
              <a:endParaRPr b="0" lang="ru-RU" sz="1339" spc="-1" strike="noStrike">
                <a:latin typeface="Arial"/>
              </a:endParaRPr>
            </a:p>
          </p:txBody>
        </p:sp>
        <p:sp>
          <p:nvSpPr>
            <p:cNvPr id="241" name="CustomShape 13"/>
            <p:cNvSpPr/>
            <p:nvPr/>
          </p:nvSpPr>
          <p:spPr>
            <a:xfrm>
              <a:off x="360000" y="5623560"/>
              <a:ext cx="42948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078"/>
                </a:lnSpc>
              </a:pPr>
              <a:r>
                <a:rPr b="1" lang="ru-RU" sz="2000" spc="-1" strike="noStrike">
                  <a:solidFill>
                    <a:srgbClr val="21577b"/>
                  </a:solidFill>
                  <a:latin typeface="Calibri"/>
                  <a:ea typeface="DejaVu Sans"/>
                </a:rPr>
                <a:t>1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42" name="CustomShape 14"/>
            <p:cNvSpPr/>
            <p:nvPr/>
          </p:nvSpPr>
          <p:spPr>
            <a:xfrm>
              <a:off x="772200" y="5274720"/>
              <a:ext cx="2558880" cy="168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332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Школьный кванториум</a:t>
              </a:r>
              <a:endParaRPr b="0" lang="ru-RU" sz="1339" spc="-1" strike="noStrike">
                <a:latin typeface="Arial"/>
              </a:endParaRPr>
            </a:p>
          </p:txBody>
        </p:sp>
      </p:grpSp>
      <p:grpSp>
        <p:nvGrpSpPr>
          <p:cNvPr id="243" name="Group 15"/>
          <p:cNvGrpSpPr/>
          <p:nvPr/>
        </p:nvGrpSpPr>
        <p:grpSpPr>
          <a:xfrm>
            <a:off x="-3240" y="1827720"/>
            <a:ext cx="3416400" cy="2006640"/>
            <a:chOff x="-3240" y="1827720"/>
            <a:chExt cx="3416400" cy="2006640"/>
          </a:xfrm>
        </p:grpSpPr>
        <p:grpSp>
          <p:nvGrpSpPr>
            <p:cNvPr id="244" name="Group 16"/>
            <p:cNvGrpSpPr/>
            <p:nvPr/>
          </p:nvGrpSpPr>
          <p:grpSpPr>
            <a:xfrm>
              <a:off x="698400" y="1827720"/>
              <a:ext cx="2653920" cy="2006640"/>
              <a:chOff x="698400" y="1827720"/>
              <a:chExt cx="2653920" cy="2006640"/>
            </a:xfrm>
          </p:grpSpPr>
          <p:sp>
            <p:nvSpPr>
              <p:cNvPr id="245" name="CustomShape 17"/>
              <p:cNvSpPr/>
              <p:nvPr/>
            </p:nvSpPr>
            <p:spPr>
              <a:xfrm>
                <a:off x="698400" y="1827720"/>
                <a:ext cx="2653920" cy="2006640"/>
              </a:xfrm>
              <a:custGeom>
                <a:avLst/>
                <a:gdLst/>
                <a:ahLst/>
                <a:rect l="l" t="t" r="r" b="b"/>
                <a:pathLst>
                  <a:path w="1494340" h="1130079">
                    <a:moveTo>
                      <a:pt x="0" y="0"/>
                    </a:moveTo>
                    <a:lnTo>
                      <a:pt x="1494340" y="0"/>
                    </a:lnTo>
                    <a:lnTo>
                      <a:pt x="1494340" y="1130079"/>
                    </a:lnTo>
                    <a:lnTo>
                      <a:pt x="0" y="1130079"/>
                    </a:lnTo>
                    <a:close/>
                  </a:path>
                </a:pathLst>
              </a:custGeom>
              <a:solidFill>
                <a:srgbClr val="2b589b">
                  <a:alpha val="77000"/>
                </a:srgb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46" name="Group 18"/>
            <p:cNvGrpSpPr/>
            <p:nvPr/>
          </p:nvGrpSpPr>
          <p:grpSpPr>
            <a:xfrm>
              <a:off x="538560" y="2116080"/>
              <a:ext cx="2818080" cy="769680"/>
              <a:chOff x="538560" y="2116080"/>
              <a:chExt cx="2818080" cy="769680"/>
            </a:xfrm>
          </p:grpSpPr>
          <p:sp>
            <p:nvSpPr>
              <p:cNvPr id="247" name="CustomShape 19"/>
              <p:cNvSpPr/>
              <p:nvPr/>
            </p:nvSpPr>
            <p:spPr>
              <a:xfrm>
                <a:off x="538560" y="2116080"/>
                <a:ext cx="2818080" cy="769680"/>
              </a:xfrm>
              <a:custGeom>
                <a:avLst/>
                <a:gdLst/>
                <a:ahLst/>
                <a:rect l="l" t="t" r="r" b="b"/>
                <a:pathLst>
                  <a:path w="27298731" h="6350000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5025390"/>
                    </a:lnTo>
                    <a:lnTo>
                      <a:pt x="1324610" y="6350000"/>
                    </a:lnTo>
                    <a:lnTo>
                      <a:pt x="27298731" y="6350000"/>
                    </a:lnTo>
                    <a:lnTo>
                      <a:pt x="27298731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48" name="Group 20"/>
            <p:cNvGrpSpPr/>
            <p:nvPr/>
          </p:nvGrpSpPr>
          <p:grpSpPr>
            <a:xfrm>
              <a:off x="702360" y="2658240"/>
              <a:ext cx="2653920" cy="127440"/>
              <a:chOff x="702360" y="2658240"/>
              <a:chExt cx="2653920" cy="127440"/>
            </a:xfrm>
          </p:grpSpPr>
          <p:sp>
            <p:nvSpPr>
              <p:cNvPr id="249" name="CustomShape 21"/>
              <p:cNvSpPr/>
              <p:nvPr/>
            </p:nvSpPr>
            <p:spPr>
              <a:xfrm>
                <a:off x="702360" y="2658240"/>
                <a:ext cx="2653920" cy="127440"/>
              </a:xfrm>
              <a:custGeom>
                <a:avLst/>
                <a:gdLst/>
                <a:ahLst/>
                <a:rect l="l" t="t" r="r" b="b"/>
                <a:pathLst>
                  <a:path w="23193679" h="2262976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938366"/>
                    </a:lnTo>
                    <a:lnTo>
                      <a:pt x="1324610" y="2262976"/>
                    </a:lnTo>
                    <a:lnTo>
                      <a:pt x="23193679" y="2262976"/>
                    </a:lnTo>
                    <a:lnTo>
                      <a:pt x="23193679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50" name="Group 22"/>
            <p:cNvGrpSpPr/>
            <p:nvPr/>
          </p:nvGrpSpPr>
          <p:grpSpPr>
            <a:xfrm>
              <a:off x="653400" y="2982240"/>
              <a:ext cx="2703240" cy="753480"/>
              <a:chOff x="653400" y="2982240"/>
              <a:chExt cx="2703240" cy="753480"/>
            </a:xfrm>
          </p:grpSpPr>
          <p:sp>
            <p:nvSpPr>
              <p:cNvPr id="251" name="CustomShape 23"/>
              <p:cNvSpPr/>
              <p:nvPr/>
            </p:nvSpPr>
            <p:spPr>
              <a:xfrm>
                <a:off x="653400" y="2982240"/>
                <a:ext cx="2703240" cy="753480"/>
              </a:xfrm>
              <a:custGeom>
                <a:avLst/>
                <a:gdLst/>
                <a:ahLst/>
                <a:rect l="l" t="t" r="r" b="b"/>
                <a:pathLst>
                  <a:path w="23193679" h="5374044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049434"/>
                    </a:lnTo>
                    <a:lnTo>
                      <a:pt x="1324610" y="5374044"/>
                    </a:lnTo>
                    <a:lnTo>
                      <a:pt x="23193679" y="5374044"/>
                    </a:lnTo>
                    <a:lnTo>
                      <a:pt x="23193679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52" name="CustomShape 24"/>
            <p:cNvSpPr/>
            <p:nvPr/>
          </p:nvSpPr>
          <p:spPr>
            <a:xfrm>
              <a:off x="744480" y="2278800"/>
              <a:ext cx="1707840" cy="45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262b2b"/>
                  </a:solidFill>
                  <a:latin typeface="Calibri"/>
                  <a:ea typeface="DejaVu Sans"/>
                </a:rPr>
                <a:t>Центр цифрового образования детей "IT-КУБ", </a:t>
              </a:r>
              <a:endParaRPr b="0" lang="ru-RU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262b2b"/>
                  </a:solidFill>
                  <a:latin typeface="Calibri"/>
                  <a:ea typeface="DejaVu Sans"/>
                </a:rPr>
                <a:t>г. Петропавловск-Камчатский</a:t>
              </a:r>
              <a:endParaRPr b="0" lang="ru-RU" sz="1000" spc="-1" strike="noStrike">
                <a:latin typeface="Arial"/>
              </a:endParaRPr>
            </a:p>
          </p:txBody>
        </p:sp>
        <p:grpSp>
          <p:nvGrpSpPr>
            <p:cNvPr id="253" name="Group 25"/>
            <p:cNvGrpSpPr/>
            <p:nvPr/>
          </p:nvGrpSpPr>
          <p:grpSpPr>
            <a:xfrm>
              <a:off x="2447280" y="2268360"/>
              <a:ext cx="905040" cy="401760"/>
              <a:chOff x="2447280" y="2268360"/>
              <a:chExt cx="905040" cy="401760"/>
            </a:xfrm>
          </p:grpSpPr>
          <p:sp>
            <p:nvSpPr>
              <p:cNvPr id="254" name="CustomShape 26"/>
              <p:cNvSpPr/>
              <p:nvPr/>
            </p:nvSpPr>
            <p:spPr>
              <a:xfrm rot="5400000">
                <a:off x="2698920" y="2016720"/>
                <a:ext cx="401760" cy="905040"/>
              </a:xfrm>
              <a:custGeom>
                <a:avLst/>
                <a:gdLst/>
                <a:ahLst/>
                <a:rect l="l" t="t" r="r" b="b"/>
                <a:pathLst>
                  <a:path w="2525807" h="5668473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343864"/>
                    </a:lnTo>
                    <a:lnTo>
                      <a:pt x="1324610" y="5668473"/>
                    </a:lnTo>
                    <a:lnTo>
                      <a:pt x="2525807" y="5668473"/>
                    </a:lnTo>
                    <a:lnTo>
                      <a:pt x="2525807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4877ca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55" name="Picture 107" descr=""/>
            <p:cNvPicPr/>
            <p:nvPr/>
          </p:nvPicPr>
          <p:blipFill>
            <a:blip r:embed="rId4"/>
            <a:stretch/>
          </p:blipFill>
          <p:spPr>
            <a:xfrm rot="5400000">
              <a:off x="2425680" y="2289960"/>
              <a:ext cx="255600" cy="2124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56" name="Group 27"/>
            <p:cNvGrpSpPr/>
            <p:nvPr/>
          </p:nvGrpSpPr>
          <p:grpSpPr>
            <a:xfrm>
              <a:off x="2548080" y="2270160"/>
              <a:ext cx="109080" cy="126720"/>
              <a:chOff x="2548080" y="2270160"/>
              <a:chExt cx="109080" cy="126720"/>
            </a:xfrm>
          </p:grpSpPr>
          <p:sp>
            <p:nvSpPr>
              <p:cNvPr id="257" name="CustomShape 28"/>
              <p:cNvSpPr/>
              <p:nvPr/>
            </p:nvSpPr>
            <p:spPr>
              <a:xfrm rot="16200000">
                <a:off x="2539080" y="2278800"/>
                <a:ext cx="126720" cy="109080"/>
              </a:xfrm>
              <a:custGeom>
                <a:avLst/>
                <a:gdLst/>
                <a:ah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49454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58" name="CustomShape 29"/>
            <p:cNvSpPr/>
            <p:nvPr/>
          </p:nvSpPr>
          <p:spPr>
            <a:xfrm>
              <a:off x="2659680" y="2415600"/>
              <a:ext cx="644040" cy="193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528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2021 г.</a:t>
              </a:r>
              <a:endParaRPr b="0" lang="ru-RU" sz="1339" spc="-1" strike="noStrike">
                <a:latin typeface="Arial"/>
              </a:endParaRPr>
            </a:p>
          </p:txBody>
        </p:sp>
        <p:sp>
          <p:nvSpPr>
            <p:cNvPr id="259" name="CustomShape 30"/>
            <p:cNvSpPr/>
            <p:nvPr/>
          </p:nvSpPr>
          <p:spPr>
            <a:xfrm>
              <a:off x="254520" y="2351880"/>
              <a:ext cx="44532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078"/>
                </a:lnSpc>
              </a:pPr>
              <a:r>
                <a:rPr b="1" lang="ru-RU" sz="2000" spc="-1" strike="noStrike">
                  <a:solidFill>
                    <a:srgbClr val="5c7fb2"/>
                  </a:solidFill>
                  <a:latin typeface="Calibri"/>
                  <a:ea typeface="DejaVu Sans"/>
                </a:rPr>
                <a:t>1</a:t>
              </a:r>
              <a:endParaRPr b="0" lang="ru-RU" sz="2000" spc="-1" strike="noStrike">
                <a:latin typeface="Arial"/>
              </a:endParaRPr>
            </a:p>
          </p:txBody>
        </p:sp>
        <p:grpSp>
          <p:nvGrpSpPr>
            <p:cNvPr id="260" name="Group 31"/>
            <p:cNvGrpSpPr/>
            <p:nvPr/>
          </p:nvGrpSpPr>
          <p:grpSpPr>
            <a:xfrm>
              <a:off x="2446920" y="3197160"/>
              <a:ext cx="905040" cy="402120"/>
              <a:chOff x="2446920" y="3197160"/>
              <a:chExt cx="905040" cy="402120"/>
            </a:xfrm>
          </p:grpSpPr>
          <p:sp>
            <p:nvSpPr>
              <p:cNvPr id="261" name="CustomShape 32"/>
              <p:cNvSpPr/>
              <p:nvPr/>
            </p:nvSpPr>
            <p:spPr>
              <a:xfrm rot="5400000">
                <a:off x="2698200" y="2945520"/>
                <a:ext cx="402120" cy="905040"/>
              </a:xfrm>
              <a:custGeom>
                <a:avLst/>
                <a:gdLst/>
                <a:ahLst/>
                <a:rect l="l" t="t" r="r" b="b"/>
                <a:pathLst>
                  <a:path w="2525807" h="5668473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343864"/>
                    </a:lnTo>
                    <a:lnTo>
                      <a:pt x="1324610" y="5668473"/>
                    </a:lnTo>
                    <a:lnTo>
                      <a:pt x="2525807" y="5668473"/>
                    </a:lnTo>
                    <a:lnTo>
                      <a:pt x="2525807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4877ca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62" name="Picture 115" descr=""/>
            <p:cNvPicPr/>
            <p:nvPr/>
          </p:nvPicPr>
          <p:blipFill>
            <a:blip r:embed="rId5"/>
            <a:stretch/>
          </p:blipFill>
          <p:spPr>
            <a:xfrm rot="5400000">
              <a:off x="2425680" y="3219480"/>
              <a:ext cx="255600" cy="2124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63" name="Group 33"/>
            <p:cNvGrpSpPr/>
            <p:nvPr/>
          </p:nvGrpSpPr>
          <p:grpSpPr>
            <a:xfrm>
              <a:off x="2548080" y="3208680"/>
              <a:ext cx="109080" cy="126720"/>
              <a:chOff x="2548080" y="3208680"/>
              <a:chExt cx="109080" cy="126720"/>
            </a:xfrm>
          </p:grpSpPr>
          <p:sp>
            <p:nvSpPr>
              <p:cNvPr id="264" name="CustomShape 34"/>
              <p:cNvSpPr/>
              <p:nvPr/>
            </p:nvSpPr>
            <p:spPr>
              <a:xfrm rot="16200000">
                <a:off x="2539080" y="3217320"/>
                <a:ext cx="126720" cy="109080"/>
              </a:xfrm>
              <a:custGeom>
                <a:avLst/>
                <a:gdLst/>
                <a:ah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49454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65" name="CustomShape 35"/>
            <p:cNvSpPr/>
            <p:nvPr/>
          </p:nvSpPr>
          <p:spPr>
            <a:xfrm>
              <a:off x="2548080" y="3328560"/>
              <a:ext cx="865080" cy="193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528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2024 г.</a:t>
              </a:r>
              <a:endParaRPr b="0" lang="ru-RU" sz="1339" spc="-1" strike="noStrike">
                <a:latin typeface="Arial"/>
              </a:endParaRPr>
            </a:p>
          </p:txBody>
        </p:sp>
        <p:sp>
          <p:nvSpPr>
            <p:cNvPr id="266" name="CustomShape 36"/>
            <p:cNvSpPr/>
            <p:nvPr/>
          </p:nvSpPr>
          <p:spPr>
            <a:xfrm>
              <a:off x="695880" y="1903680"/>
              <a:ext cx="2653920" cy="135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066"/>
                </a:lnSpc>
              </a:pPr>
              <a:r>
                <a:rPr b="1" lang="ru-RU" sz="1069" spc="-1" strike="noStrike">
                  <a:solidFill>
                    <a:srgbClr val="ffffff"/>
                  </a:solidFill>
                  <a:latin typeface="Open Sans Light Bold"/>
                  <a:ea typeface="DejaVu Sans"/>
                </a:rPr>
                <a:t>«</a:t>
              </a: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IT-КУБ</a:t>
              </a:r>
              <a:r>
                <a:rPr b="1" lang="ru-RU" sz="1069" spc="-1" strike="noStrike">
                  <a:solidFill>
                    <a:srgbClr val="ffffff"/>
                  </a:solidFill>
                  <a:latin typeface="Open Sans Light Bold"/>
                  <a:ea typeface="DejaVu Sans"/>
                </a:rPr>
                <a:t>»</a:t>
              </a:r>
              <a:endParaRPr b="0" lang="ru-RU" sz="1069" spc="-1" strike="noStrike">
                <a:latin typeface="Arial"/>
              </a:endParaRPr>
            </a:p>
          </p:txBody>
        </p:sp>
        <p:sp>
          <p:nvSpPr>
            <p:cNvPr id="267" name="CustomShape 37"/>
            <p:cNvSpPr/>
            <p:nvPr/>
          </p:nvSpPr>
          <p:spPr>
            <a:xfrm>
              <a:off x="733320" y="3143520"/>
              <a:ext cx="1683000" cy="304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262b2b"/>
                  </a:solidFill>
                  <a:latin typeface="Calibri"/>
                  <a:ea typeface="DejaVu Sans"/>
                </a:rPr>
                <a:t>Центр цифрового образования детей "IT-КУБ", г.Елизово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268" name="CustomShape 38"/>
            <p:cNvSpPr/>
            <p:nvPr/>
          </p:nvSpPr>
          <p:spPr>
            <a:xfrm>
              <a:off x="-3240" y="3098520"/>
              <a:ext cx="849600" cy="438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453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+ 1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269" name="Picture 6" descr=""/>
          <p:cNvPicPr/>
          <p:nvPr/>
        </p:nvPicPr>
        <p:blipFill>
          <a:blip r:embed="rId6"/>
          <a:srcRect l="0" t="13561" r="0" b="0"/>
          <a:stretch/>
        </p:blipFill>
        <p:spPr>
          <a:xfrm>
            <a:off x="9765720" y="1728000"/>
            <a:ext cx="1965960" cy="1509840"/>
          </a:xfrm>
          <a:prstGeom prst="rect">
            <a:avLst/>
          </a:prstGeom>
          <a:ln>
            <a:solidFill>
              <a:srgbClr val="c55a11"/>
            </a:solidFill>
          </a:ln>
        </p:spPr>
      </p:pic>
      <p:pic>
        <p:nvPicPr>
          <p:cNvPr id="270" name="Picture 4" descr=""/>
          <p:cNvPicPr/>
          <p:nvPr/>
        </p:nvPicPr>
        <p:blipFill>
          <a:blip r:embed="rId7"/>
          <a:srcRect l="0" t="0" r="8395" b="0"/>
          <a:stretch/>
        </p:blipFill>
        <p:spPr>
          <a:xfrm>
            <a:off x="4104000" y="1795320"/>
            <a:ext cx="2373840" cy="1730520"/>
          </a:xfrm>
          <a:prstGeom prst="rect">
            <a:avLst/>
          </a:prstGeom>
          <a:ln>
            <a:solidFill>
              <a:srgbClr val="c55a11"/>
            </a:solidFill>
          </a:ln>
        </p:spPr>
      </p:pic>
      <p:pic>
        <p:nvPicPr>
          <p:cNvPr id="271" name="Picture 8" descr=""/>
          <p:cNvPicPr/>
          <p:nvPr/>
        </p:nvPicPr>
        <p:blipFill>
          <a:blip r:embed="rId8"/>
          <a:srcRect l="0" t="0" r="7755" b="0"/>
          <a:stretch/>
        </p:blipFill>
        <p:spPr>
          <a:xfrm>
            <a:off x="7560000" y="1728000"/>
            <a:ext cx="1892160" cy="1514520"/>
          </a:xfrm>
          <a:prstGeom prst="rect">
            <a:avLst/>
          </a:prstGeom>
          <a:ln>
            <a:solidFill>
              <a:srgbClr val="c55a11"/>
            </a:solidFill>
          </a:ln>
        </p:spPr>
      </p:pic>
      <p:grpSp>
        <p:nvGrpSpPr>
          <p:cNvPr id="272" name="Group 39"/>
          <p:cNvGrpSpPr/>
          <p:nvPr/>
        </p:nvGrpSpPr>
        <p:grpSpPr>
          <a:xfrm>
            <a:off x="6840000" y="3456000"/>
            <a:ext cx="5236920" cy="1869840"/>
            <a:chOff x="6840000" y="3456000"/>
            <a:chExt cx="5236920" cy="1869840"/>
          </a:xfrm>
        </p:grpSpPr>
        <p:sp>
          <p:nvSpPr>
            <p:cNvPr id="273" name="CustomShape 40"/>
            <p:cNvSpPr/>
            <p:nvPr/>
          </p:nvSpPr>
          <p:spPr>
            <a:xfrm>
              <a:off x="7523280" y="3456000"/>
              <a:ext cx="4238280" cy="1869840"/>
            </a:xfrm>
            <a:custGeom>
              <a:avLst/>
              <a:gdLst/>
              <a:ahLst/>
              <a:rect l="l" t="t" r="r" b="b"/>
              <a:pathLst>
                <a:path w="1494340" h="629018">
                  <a:moveTo>
                    <a:pt x="0" y="0"/>
                  </a:moveTo>
                  <a:lnTo>
                    <a:pt x="1494340" y="0"/>
                  </a:lnTo>
                  <a:lnTo>
                    <a:pt x="1494340" y="629018"/>
                  </a:lnTo>
                  <a:lnTo>
                    <a:pt x="0" y="629018"/>
                  </a:lnTo>
                  <a:close/>
                </a:path>
              </a:pathLst>
            </a:custGeom>
            <a:solidFill>
              <a:srgbClr val="5c7fb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74" name="Group 41"/>
            <p:cNvGrpSpPr/>
            <p:nvPr/>
          </p:nvGrpSpPr>
          <p:grpSpPr>
            <a:xfrm>
              <a:off x="7387200" y="4265280"/>
              <a:ext cx="4689720" cy="942480"/>
              <a:chOff x="7387200" y="4265280"/>
              <a:chExt cx="4689720" cy="942480"/>
            </a:xfrm>
          </p:grpSpPr>
          <p:sp>
            <p:nvSpPr>
              <p:cNvPr id="275" name="CustomShape 42"/>
              <p:cNvSpPr/>
              <p:nvPr/>
            </p:nvSpPr>
            <p:spPr>
              <a:xfrm>
                <a:off x="7387200" y="4265280"/>
                <a:ext cx="4689720" cy="942480"/>
              </a:xfrm>
              <a:custGeom>
                <a:avLst/>
                <a:gdLst/>
                <a:ahLst/>
                <a:rect l="l" t="t" r="r" b="b"/>
                <a:pathLst>
                  <a:path w="21732411" h="3937090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2612480"/>
                    </a:lnTo>
                    <a:lnTo>
                      <a:pt x="1324610" y="3937090"/>
                    </a:lnTo>
                    <a:lnTo>
                      <a:pt x="21732411" y="3937090"/>
                    </a:lnTo>
                    <a:lnTo>
                      <a:pt x="21732411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76" name="CustomShape 43"/>
            <p:cNvSpPr/>
            <p:nvPr/>
          </p:nvSpPr>
          <p:spPr>
            <a:xfrm>
              <a:off x="7603920" y="3456000"/>
              <a:ext cx="4100760" cy="64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701"/>
                </a:lnSpc>
              </a:pPr>
              <a:r>
                <a:rPr b="1" lang="ru-RU" sz="16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РЕГИОНАЛЬНЫЙ ЦЕНТР ВЫЯВЛЕНИЯ И ПОДДЕРЖКИ ОДАРЕННЫХ ДЕТЕЙ В ОБЛАСТИ ИСКУССТВА, СПОРТА И НАУКИ</a:t>
              </a:r>
              <a:endParaRPr b="0" lang="ru-RU" sz="1600" spc="-1" strike="noStrike">
                <a:latin typeface="Arial"/>
              </a:endParaRPr>
            </a:p>
          </p:txBody>
        </p:sp>
        <p:grpSp>
          <p:nvGrpSpPr>
            <p:cNvPr id="277" name="Group 44"/>
            <p:cNvGrpSpPr/>
            <p:nvPr/>
          </p:nvGrpSpPr>
          <p:grpSpPr>
            <a:xfrm>
              <a:off x="10331280" y="4324320"/>
              <a:ext cx="1443600" cy="641520"/>
              <a:chOff x="10331280" y="4324320"/>
              <a:chExt cx="1443600" cy="641520"/>
            </a:xfrm>
          </p:grpSpPr>
          <p:sp>
            <p:nvSpPr>
              <p:cNvPr id="278" name="CustomShape 45"/>
              <p:cNvSpPr/>
              <p:nvPr/>
            </p:nvSpPr>
            <p:spPr>
              <a:xfrm rot="5400000">
                <a:off x="10732320" y="3923280"/>
                <a:ext cx="641520" cy="1443600"/>
              </a:xfrm>
              <a:custGeom>
                <a:avLst/>
                <a:gdLst/>
                <a:ahLst/>
                <a:rect l="l" t="t" r="r" b="b"/>
                <a:pathLst>
                  <a:path w="2525807" h="5668473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343864"/>
                    </a:lnTo>
                    <a:lnTo>
                      <a:pt x="1324610" y="5668473"/>
                    </a:lnTo>
                    <a:lnTo>
                      <a:pt x="2525807" y="5668473"/>
                    </a:lnTo>
                    <a:lnTo>
                      <a:pt x="2525807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4877ca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79" name="Picture 141" descr=""/>
            <p:cNvPicPr/>
            <p:nvPr/>
          </p:nvPicPr>
          <p:blipFill>
            <a:blip r:embed="rId9"/>
            <a:stretch/>
          </p:blipFill>
          <p:spPr>
            <a:xfrm rot="5400000">
              <a:off x="10297080" y="4358520"/>
              <a:ext cx="408240" cy="339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80" name="Group 46"/>
            <p:cNvGrpSpPr/>
            <p:nvPr/>
          </p:nvGrpSpPr>
          <p:grpSpPr>
            <a:xfrm>
              <a:off x="10477440" y="4329360"/>
              <a:ext cx="175320" cy="203400"/>
              <a:chOff x="10477440" y="4329360"/>
              <a:chExt cx="175320" cy="203400"/>
            </a:xfrm>
          </p:grpSpPr>
          <p:sp>
            <p:nvSpPr>
              <p:cNvPr id="281" name="CustomShape 47"/>
              <p:cNvSpPr/>
              <p:nvPr/>
            </p:nvSpPr>
            <p:spPr>
              <a:xfrm rot="16200000">
                <a:off x="10463400" y="4343400"/>
                <a:ext cx="203400" cy="175320"/>
              </a:xfrm>
              <a:custGeom>
                <a:avLst/>
                <a:gdLst/>
                <a:ah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49454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82" name="CustomShape 48"/>
            <p:cNvSpPr/>
            <p:nvPr/>
          </p:nvSpPr>
          <p:spPr>
            <a:xfrm>
              <a:off x="10676520" y="4514400"/>
              <a:ext cx="1028160" cy="193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528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2023 г</a:t>
              </a:r>
              <a:r>
                <a:rPr b="0" lang="ru-RU" sz="1100" spc="-1" strike="noStrike">
                  <a:solidFill>
                    <a:srgbClr val="ffffff"/>
                  </a:solidFill>
                  <a:latin typeface="HK Grotesk Medium"/>
                  <a:ea typeface="DejaVu Sans"/>
                </a:rPr>
                <a:t>.</a:t>
              </a:r>
              <a:endParaRPr b="0" lang="ru-RU" sz="1100" spc="-1" strike="noStrike">
                <a:latin typeface="Arial"/>
              </a:endParaRPr>
            </a:p>
          </p:txBody>
        </p:sp>
        <p:sp>
          <p:nvSpPr>
            <p:cNvPr id="283" name="CustomShape 49"/>
            <p:cNvSpPr/>
            <p:nvPr/>
          </p:nvSpPr>
          <p:spPr>
            <a:xfrm>
              <a:off x="6840000" y="4179960"/>
              <a:ext cx="711360" cy="438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453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1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84" name="CustomShape 50"/>
            <p:cNvSpPr/>
            <p:nvPr/>
          </p:nvSpPr>
          <p:spPr>
            <a:xfrm>
              <a:off x="7632720" y="4388040"/>
              <a:ext cx="2680200" cy="249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984"/>
                </a:lnSpc>
              </a:pPr>
              <a:r>
                <a:rPr b="0" lang="ru-RU" sz="1000" spc="-1" strike="noStrike">
                  <a:solidFill>
                    <a:srgbClr val="262b2b"/>
                  </a:solidFill>
                  <a:latin typeface="Calibri"/>
                  <a:ea typeface="DejaVu Sans"/>
                </a:rPr>
                <a:t>Открытие регионального центра выявления и поддержки одаренных детей</a:t>
              </a:r>
              <a:endParaRPr b="0" lang="ru-RU" sz="1000" spc="-1" strike="noStrike">
                <a:latin typeface="Arial"/>
              </a:endParaRPr>
            </a:p>
          </p:txBody>
        </p:sp>
      </p:grpSp>
      <p:grpSp>
        <p:nvGrpSpPr>
          <p:cNvPr id="285" name="Group 51"/>
          <p:cNvGrpSpPr/>
          <p:nvPr/>
        </p:nvGrpSpPr>
        <p:grpSpPr>
          <a:xfrm>
            <a:off x="3534480" y="3624840"/>
            <a:ext cx="3087360" cy="2277000"/>
            <a:chOff x="3534480" y="3624840"/>
            <a:chExt cx="3087360" cy="2277000"/>
          </a:xfrm>
        </p:grpSpPr>
        <p:sp>
          <p:nvSpPr>
            <p:cNvPr id="286" name="CustomShape 52"/>
            <p:cNvSpPr/>
            <p:nvPr/>
          </p:nvSpPr>
          <p:spPr>
            <a:xfrm>
              <a:off x="4006800" y="3624840"/>
              <a:ext cx="2558880" cy="2277000"/>
            </a:xfrm>
            <a:custGeom>
              <a:avLst/>
              <a:gdLst/>
              <a:ahLst/>
              <a:rect l="l" t="t" r="r" b="b"/>
              <a:pathLst>
                <a:path w="1494340" h="1130079">
                  <a:moveTo>
                    <a:pt x="0" y="0"/>
                  </a:moveTo>
                  <a:lnTo>
                    <a:pt x="1494340" y="0"/>
                  </a:lnTo>
                  <a:lnTo>
                    <a:pt x="1494340" y="1130079"/>
                  </a:lnTo>
                  <a:lnTo>
                    <a:pt x="0" y="113007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87" name="Group 53"/>
            <p:cNvGrpSpPr/>
            <p:nvPr/>
          </p:nvGrpSpPr>
          <p:grpSpPr>
            <a:xfrm>
              <a:off x="3628800" y="3902760"/>
              <a:ext cx="2940840" cy="644760"/>
              <a:chOff x="3628800" y="3902760"/>
              <a:chExt cx="2940840" cy="644760"/>
            </a:xfrm>
          </p:grpSpPr>
          <p:sp>
            <p:nvSpPr>
              <p:cNvPr id="288" name="CustomShape 54"/>
              <p:cNvSpPr/>
              <p:nvPr/>
            </p:nvSpPr>
            <p:spPr>
              <a:xfrm>
                <a:off x="3628800" y="3902760"/>
                <a:ext cx="2940840" cy="644760"/>
              </a:xfrm>
              <a:custGeom>
                <a:avLst/>
                <a:gdLst/>
                <a:ahLst/>
                <a:rect l="l" t="t" r="r" b="b"/>
                <a:pathLst>
                  <a:path w="27298731" h="6350000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5025390"/>
                    </a:lnTo>
                    <a:lnTo>
                      <a:pt x="1324610" y="6350000"/>
                    </a:lnTo>
                    <a:lnTo>
                      <a:pt x="27298731" y="6350000"/>
                    </a:lnTo>
                    <a:lnTo>
                      <a:pt x="27298731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89" name="Group 55"/>
            <p:cNvGrpSpPr/>
            <p:nvPr/>
          </p:nvGrpSpPr>
          <p:grpSpPr>
            <a:xfrm>
              <a:off x="3841200" y="4678920"/>
              <a:ext cx="2728440" cy="517680"/>
              <a:chOff x="3841200" y="4678920"/>
              <a:chExt cx="2728440" cy="517680"/>
            </a:xfrm>
          </p:grpSpPr>
          <p:sp>
            <p:nvSpPr>
              <p:cNvPr id="290" name="CustomShape 56"/>
              <p:cNvSpPr/>
              <p:nvPr/>
            </p:nvSpPr>
            <p:spPr>
              <a:xfrm>
                <a:off x="3841200" y="4678920"/>
                <a:ext cx="2728440" cy="517680"/>
              </a:xfrm>
              <a:custGeom>
                <a:avLst/>
                <a:gdLst/>
                <a:ahLst/>
                <a:rect l="l" t="t" r="r" b="b"/>
                <a:pathLst>
                  <a:path w="23193679" h="5374044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049434"/>
                    </a:lnTo>
                    <a:lnTo>
                      <a:pt x="1324610" y="5374044"/>
                    </a:lnTo>
                    <a:lnTo>
                      <a:pt x="23193679" y="5374044"/>
                    </a:lnTo>
                    <a:lnTo>
                      <a:pt x="23193679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1" name="CustomShape 57"/>
            <p:cNvSpPr/>
            <p:nvPr/>
          </p:nvSpPr>
          <p:spPr>
            <a:xfrm>
              <a:off x="4008240" y="3953160"/>
              <a:ext cx="1752120" cy="499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984"/>
                </a:lnSpc>
              </a:pPr>
              <a:r>
                <a:rPr b="0" lang="ru-RU" sz="1000" spc="-1" strike="noStrike">
                  <a:solidFill>
                    <a:srgbClr val="262b2b"/>
                  </a:solidFill>
                  <a:latin typeface="Calibri"/>
                  <a:ea typeface="DejaVu Sans"/>
                </a:rPr>
                <a:t>Центров образования естественно-научной и технологической направленности "Точка роста"</a:t>
              </a:r>
              <a:endParaRPr b="0" lang="ru-RU" sz="1000" spc="-1" strike="noStrike">
                <a:latin typeface="Arial"/>
              </a:endParaRPr>
            </a:p>
          </p:txBody>
        </p:sp>
        <p:grpSp>
          <p:nvGrpSpPr>
            <p:cNvPr id="292" name="Group 58"/>
            <p:cNvGrpSpPr/>
            <p:nvPr/>
          </p:nvGrpSpPr>
          <p:grpSpPr>
            <a:xfrm>
              <a:off x="5693040" y="3992400"/>
              <a:ext cx="872640" cy="387360"/>
              <a:chOff x="5693040" y="3992400"/>
              <a:chExt cx="872640" cy="387360"/>
            </a:xfrm>
          </p:grpSpPr>
          <p:sp>
            <p:nvSpPr>
              <p:cNvPr id="293" name="CustomShape 59"/>
              <p:cNvSpPr/>
              <p:nvPr/>
            </p:nvSpPr>
            <p:spPr>
              <a:xfrm rot="5400000">
                <a:off x="5935680" y="3749760"/>
                <a:ext cx="387360" cy="872640"/>
              </a:xfrm>
              <a:custGeom>
                <a:avLst/>
                <a:gdLst/>
                <a:ahLst/>
                <a:rect l="l" t="t" r="r" b="b"/>
                <a:pathLst>
                  <a:path w="2525807" h="5668473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343864"/>
                    </a:lnTo>
                    <a:lnTo>
                      <a:pt x="1324610" y="5668473"/>
                    </a:lnTo>
                    <a:lnTo>
                      <a:pt x="2525807" y="5668473"/>
                    </a:lnTo>
                    <a:lnTo>
                      <a:pt x="2525807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4877ca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94" name="Picture 83" descr=""/>
            <p:cNvPicPr/>
            <p:nvPr/>
          </p:nvPicPr>
          <p:blipFill>
            <a:blip r:embed="rId10"/>
            <a:stretch/>
          </p:blipFill>
          <p:spPr>
            <a:xfrm rot="5400000">
              <a:off x="5672160" y="4012920"/>
              <a:ext cx="246240" cy="204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95" name="Group 60"/>
            <p:cNvGrpSpPr/>
            <p:nvPr/>
          </p:nvGrpSpPr>
          <p:grpSpPr>
            <a:xfrm>
              <a:off x="5789880" y="3994200"/>
              <a:ext cx="105120" cy="122040"/>
              <a:chOff x="5789880" y="3994200"/>
              <a:chExt cx="105120" cy="122040"/>
            </a:xfrm>
          </p:grpSpPr>
          <p:sp>
            <p:nvSpPr>
              <p:cNvPr id="296" name="CustomShape 61"/>
              <p:cNvSpPr/>
              <p:nvPr/>
            </p:nvSpPr>
            <p:spPr>
              <a:xfrm rot="16200000">
                <a:off x="5781240" y="4002480"/>
                <a:ext cx="122040" cy="105120"/>
              </a:xfrm>
              <a:custGeom>
                <a:avLst/>
                <a:gdLst/>
                <a:ah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49454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7" name="CustomShape 62"/>
            <p:cNvSpPr/>
            <p:nvPr/>
          </p:nvSpPr>
          <p:spPr>
            <a:xfrm>
              <a:off x="5760720" y="4151520"/>
              <a:ext cx="834120" cy="16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307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2021</a:t>
              </a:r>
              <a:r>
                <a:rPr b="0" lang="ru-RU" sz="939" spc="-1" strike="noStrike">
                  <a:solidFill>
                    <a:srgbClr val="ffffff"/>
                  </a:solidFill>
                  <a:latin typeface="HK Grotesk Medium"/>
                  <a:ea typeface="DejaVu Sans"/>
                </a:rPr>
                <a:t> </a:t>
              </a:r>
              <a:r>
                <a:rPr b="1" lang="ru-RU" sz="9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Г</a:t>
              </a:r>
              <a:r>
                <a:rPr b="0" lang="ru-RU" sz="939" spc="-1" strike="noStrike">
                  <a:solidFill>
                    <a:srgbClr val="ffffff"/>
                  </a:solidFill>
                  <a:latin typeface="HK Grotesk Medium"/>
                  <a:ea typeface="DejaVu Sans"/>
                </a:rPr>
                <a:t>.</a:t>
              </a:r>
              <a:endParaRPr b="0" lang="ru-RU" sz="939" spc="-1" strike="noStrike">
                <a:latin typeface="Arial"/>
              </a:endParaRPr>
            </a:p>
          </p:txBody>
        </p:sp>
        <p:sp>
          <p:nvSpPr>
            <p:cNvPr id="298" name="CustomShape 63"/>
            <p:cNvSpPr/>
            <p:nvPr/>
          </p:nvSpPr>
          <p:spPr>
            <a:xfrm>
              <a:off x="3534480" y="4030920"/>
              <a:ext cx="42948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078"/>
                </a:lnSpc>
              </a:pPr>
              <a:r>
                <a:rPr b="1" lang="ru-RU" sz="2000" spc="-1" strike="noStrike">
                  <a:solidFill>
                    <a:srgbClr val="4877ca"/>
                  </a:solidFill>
                  <a:latin typeface="Calibri"/>
                  <a:ea typeface="DejaVu Sans"/>
                </a:rPr>
                <a:t>10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99" name="CustomShape 64"/>
            <p:cNvSpPr/>
            <p:nvPr/>
          </p:nvSpPr>
          <p:spPr>
            <a:xfrm>
              <a:off x="3938400" y="4706280"/>
              <a:ext cx="819000" cy="438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453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+ 10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00" name="CustomShape 65"/>
            <p:cNvSpPr/>
            <p:nvPr/>
          </p:nvSpPr>
          <p:spPr>
            <a:xfrm>
              <a:off x="4040280" y="3700080"/>
              <a:ext cx="2558880" cy="135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066"/>
                </a:lnSpc>
              </a:pPr>
              <a:r>
                <a:rPr b="1" lang="ru-RU" sz="1069" spc="-1" strike="noStrike">
                  <a:solidFill>
                    <a:srgbClr val="ffffff"/>
                  </a:solidFill>
                  <a:latin typeface="Open Sans Light Bold"/>
                  <a:ea typeface="DejaVu Sans"/>
                </a:rPr>
                <a:t>«ТОЧКА РОСТА»</a:t>
              </a:r>
              <a:endParaRPr b="0" lang="ru-RU" sz="1069" spc="-1" strike="noStrike">
                <a:latin typeface="Arial"/>
              </a:endParaRPr>
            </a:p>
          </p:txBody>
        </p:sp>
        <p:grpSp>
          <p:nvGrpSpPr>
            <p:cNvPr id="301" name="Group 66"/>
            <p:cNvGrpSpPr/>
            <p:nvPr/>
          </p:nvGrpSpPr>
          <p:grpSpPr>
            <a:xfrm>
              <a:off x="5690880" y="4764240"/>
              <a:ext cx="930960" cy="388080"/>
              <a:chOff x="5690880" y="4764240"/>
              <a:chExt cx="930960" cy="388080"/>
            </a:xfrm>
          </p:grpSpPr>
          <p:grpSp>
            <p:nvGrpSpPr>
              <p:cNvPr id="302" name="Group 67"/>
              <p:cNvGrpSpPr/>
              <p:nvPr/>
            </p:nvGrpSpPr>
            <p:grpSpPr>
              <a:xfrm>
                <a:off x="5690880" y="4764960"/>
                <a:ext cx="872640" cy="387360"/>
                <a:chOff x="5690880" y="4764960"/>
                <a:chExt cx="872640" cy="387360"/>
              </a:xfrm>
            </p:grpSpPr>
            <p:sp>
              <p:nvSpPr>
                <p:cNvPr id="303" name="CustomShape 68"/>
                <p:cNvSpPr/>
                <p:nvPr/>
              </p:nvSpPr>
              <p:spPr>
                <a:xfrm rot="5400000">
                  <a:off x="5933520" y="4522320"/>
                  <a:ext cx="387360" cy="872640"/>
                </a:xfrm>
                <a:custGeom>
                  <a:avLst/>
                  <a:gdLst/>
                  <a:ahLst/>
                  <a:rect l="l" t="t" r="r" b="b"/>
                  <a:pathLst>
                    <a:path w="2525807" h="5668473">
                      <a:moveTo>
                        <a:pt x="1324610" y="0"/>
                      </a:moveTo>
                      <a:lnTo>
                        <a:pt x="0" y="0"/>
                      </a:lnTo>
                      <a:lnTo>
                        <a:pt x="0" y="4343864"/>
                      </a:lnTo>
                      <a:lnTo>
                        <a:pt x="1324610" y="5668473"/>
                      </a:lnTo>
                      <a:lnTo>
                        <a:pt x="2525807" y="5668473"/>
                      </a:lnTo>
                      <a:lnTo>
                        <a:pt x="2525807" y="0"/>
                      </a:lnTo>
                      <a:lnTo>
                        <a:pt x="1324610" y="0"/>
                      </a:lnTo>
                      <a:lnTo>
                        <a:pt x="1324610" y="0"/>
                      </a:lnTo>
                      <a:close/>
                    </a:path>
                  </a:pathLst>
                </a:custGeom>
                <a:solidFill>
                  <a:srgbClr val="4877ca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pic>
            <p:nvPicPr>
              <p:cNvPr id="304" name="Picture 83" descr=""/>
              <p:cNvPicPr/>
              <p:nvPr/>
            </p:nvPicPr>
            <p:blipFill>
              <a:blip r:embed="rId11"/>
              <a:stretch/>
            </p:blipFill>
            <p:spPr>
              <a:xfrm rot="5400000">
                <a:off x="5670000" y="4784760"/>
                <a:ext cx="246240" cy="20484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305" name="Group 69"/>
              <p:cNvGrpSpPr/>
              <p:nvPr/>
            </p:nvGrpSpPr>
            <p:grpSpPr>
              <a:xfrm>
                <a:off x="5787720" y="4766760"/>
                <a:ext cx="105120" cy="122040"/>
                <a:chOff x="5787720" y="4766760"/>
                <a:chExt cx="105120" cy="122040"/>
              </a:xfrm>
            </p:grpSpPr>
            <p:sp>
              <p:nvSpPr>
                <p:cNvPr id="306" name="CustomShape 70"/>
                <p:cNvSpPr/>
                <p:nvPr/>
              </p:nvSpPr>
              <p:spPr>
                <a:xfrm rot="16200000">
                  <a:off x="5779080" y="4775040"/>
                  <a:ext cx="122040" cy="105120"/>
                </a:xfrm>
                <a:custGeom>
                  <a:avLst/>
                  <a:gdLst/>
                  <a:ah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494545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07" name="CustomShape 71"/>
              <p:cNvSpPr/>
              <p:nvPr/>
            </p:nvSpPr>
            <p:spPr>
              <a:xfrm>
                <a:off x="5787720" y="4894920"/>
                <a:ext cx="834120" cy="165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>
                <a:spAutoFit/>
              </a:bodyPr>
              <a:p>
                <a:pPr algn="ctr">
                  <a:lnSpc>
                    <a:spcPts val="1307"/>
                  </a:lnSpc>
                </a:pPr>
                <a:r>
                  <a:rPr b="1" lang="ru-RU" sz="1339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2022</a:t>
                </a:r>
                <a:r>
                  <a:rPr b="0" lang="ru-RU" sz="939" spc="-1" strike="noStrike">
                    <a:solidFill>
                      <a:srgbClr val="ffffff"/>
                    </a:solidFill>
                    <a:latin typeface="HK Grotesk Medium"/>
                    <a:ea typeface="DejaVu Sans"/>
                  </a:rPr>
                  <a:t> </a:t>
                </a:r>
                <a:r>
                  <a:rPr b="1" lang="ru-RU" sz="939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Г</a:t>
                </a:r>
                <a:r>
                  <a:rPr b="0" lang="ru-RU" sz="939" spc="-1" strike="noStrike">
                    <a:solidFill>
                      <a:srgbClr val="ffffff"/>
                    </a:solidFill>
                    <a:latin typeface="HK Grotesk Medium"/>
                    <a:ea typeface="DejaVu Sans"/>
                  </a:rPr>
                  <a:t>.</a:t>
                </a:r>
                <a:endParaRPr b="0" lang="ru-RU" sz="939" spc="-1" strike="noStrike">
                  <a:latin typeface="Arial"/>
                </a:endParaRPr>
              </a:p>
            </p:txBody>
          </p:sp>
        </p:grpSp>
        <p:sp>
          <p:nvSpPr>
            <p:cNvPr id="308" name="CustomShape 72"/>
            <p:cNvSpPr/>
            <p:nvPr/>
          </p:nvSpPr>
          <p:spPr>
            <a:xfrm>
              <a:off x="4575960" y="4885200"/>
              <a:ext cx="1044360" cy="18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«Точек роста»</a:t>
              </a:r>
              <a:endParaRPr b="0" lang="ru-RU" sz="1200" spc="-1" strike="noStrike">
                <a:latin typeface="Arial"/>
              </a:endParaRPr>
            </a:p>
          </p:txBody>
        </p:sp>
        <p:grpSp>
          <p:nvGrpSpPr>
            <p:cNvPr id="309" name="Group 73"/>
            <p:cNvGrpSpPr/>
            <p:nvPr/>
          </p:nvGrpSpPr>
          <p:grpSpPr>
            <a:xfrm>
              <a:off x="3938400" y="5303520"/>
              <a:ext cx="2630880" cy="517680"/>
              <a:chOff x="3938400" y="5303520"/>
              <a:chExt cx="2630880" cy="517680"/>
            </a:xfrm>
          </p:grpSpPr>
          <p:sp>
            <p:nvSpPr>
              <p:cNvPr id="310" name="CustomShape 74"/>
              <p:cNvSpPr/>
              <p:nvPr/>
            </p:nvSpPr>
            <p:spPr>
              <a:xfrm>
                <a:off x="3938400" y="5303520"/>
                <a:ext cx="2630880" cy="517680"/>
              </a:xfrm>
              <a:custGeom>
                <a:avLst/>
                <a:gdLst/>
                <a:ahLst/>
                <a:rect l="l" t="t" r="r" b="b"/>
                <a:pathLst>
                  <a:path w="23193679" h="5374044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049434"/>
                    </a:lnTo>
                    <a:lnTo>
                      <a:pt x="1324610" y="5374044"/>
                    </a:lnTo>
                    <a:lnTo>
                      <a:pt x="23193679" y="5374044"/>
                    </a:lnTo>
                    <a:lnTo>
                      <a:pt x="23193679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1" name="CustomShape 75"/>
            <p:cNvSpPr/>
            <p:nvPr/>
          </p:nvSpPr>
          <p:spPr>
            <a:xfrm>
              <a:off x="3933360" y="5319720"/>
              <a:ext cx="819000" cy="438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453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+ 18</a:t>
              </a:r>
              <a:endParaRPr b="0" lang="ru-RU" sz="2000" spc="-1" strike="noStrike">
                <a:latin typeface="Arial"/>
              </a:endParaRPr>
            </a:p>
          </p:txBody>
        </p:sp>
        <p:grpSp>
          <p:nvGrpSpPr>
            <p:cNvPr id="312" name="Group 76"/>
            <p:cNvGrpSpPr/>
            <p:nvPr/>
          </p:nvGrpSpPr>
          <p:grpSpPr>
            <a:xfrm>
              <a:off x="5685480" y="5377680"/>
              <a:ext cx="909360" cy="388080"/>
              <a:chOff x="5685480" y="5377680"/>
              <a:chExt cx="909360" cy="388080"/>
            </a:xfrm>
          </p:grpSpPr>
          <p:grpSp>
            <p:nvGrpSpPr>
              <p:cNvPr id="313" name="Group 77"/>
              <p:cNvGrpSpPr/>
              <p:nvPr/>
            </p:nvGrpSpPr>
            <p:grpSpPr>
              <a:xfrm>
                <a:off x="5685840" y="5378400"/>
                <a:ext cx="872640" cy="387360"/>
                <a:chOff x="5685840" y="5378400"/>
                <a:chExt cx="872640" cy="387360"/>
              </a:xfrm>
            </p:grpSpPr>
            <p:sp>
              <p:nvSpPr>
                <p:cNvPr id="314" name="CustomShape 78"/>
                <p:cNvSpPr/>
                <p:nvPr/>
              </p:nvSpPr>
              <p:spPr>
                <a:xfrm rot="5400000">
                  <a:off x="5928480" y="5135760"/>
                  <a:ext cx="387360" cy="872640"/>
                </a:xfrm>
                <a:custGeom>
                  <a:avLst/>
                  <a:gdLst/>
                  <a:ahLst/>
                  <a:rect l="l" t="t" r="r" b="b"/>
                  <a:pathLst>
                    <a:path w="2525807" h="5668473">
                      <a:moveTo>
                        <a:pt x="1324610" y="0"/>
                      </a:moveTo>
                      <a:lnTo>
                        <a:pt x="0" y="0"/>
                      </a:lnTo>
                      <a:lnTo>
                        <a:pt x="0" y="4343864"/>
                      </a:lnTo>
                      <a:lnTo>
                        <a:pt x="1324610" y="5668473"/>
                      </a:lnTo>
                      <a:lnTo>
                        <a:pt x="2525807" y="5668473"/>
                      </a:lnTo>
                      <a:lnTo>
                        <a:pt x="2525807" y="0"/>
                      </a:lnTo>
                      <a:lnTo>
                        <a:pt x="1324610" y="0"/>
                      </a:lnTo>
                      <a:lnTo>
                        <a:pt x="1324610" y="0"/>
                      </a:lnTo>
                      <a:close/>
                    </a:path>
                  </a:pathLst>
                </a:custGeom>
                <a:solidFill>
                  <a:srgbClr val="4877ca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pic>
            <p:nvPicPr>
              <p:cNvPr id="315" name="Picture 83" descr=""/>
              <p:cNvPicPr/>
              <p:nvPr/>
            </p:nvPicPr>
            <p:blipFill>
              <a:blip r:embed="rId12"/>
              <a:stretch/>
            </p:blipFill>
            <p:spPr>
              <a:xfrm rot="5400000">
                <a:off x="5664600" y="5398200"/>
                <a:ext cx="246240" cy="20484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316" name="Group 79"/>
              <p:cNvGrpSpPr/>
              <p:nvPr/>
            </p:nvGrpSpPr>
            <p:grpSpPr>
              <a:xfrm>
                <a:off x="5782680" y="5379840"/>
                <a:ext cx="105120" cy="122040"/>
                <a:chOff x="5782680" y="5379840"/>
                <a:chExt cx="105120" cy="122040"/>
              </a:xfrm>
            </p:grpSpPr>
            <p:sp>
              <p:nvSpPr>
                <p:cNvPr id="317" name="CustomShape 80"/>
                <p:cNvSpPr/>
                <p:nvPr/>
              </p:nvSpPr>
              <p:spPr>
                <a:xfrm rot="16200000">
                  <a:off x="5774040" y="5388120"/>
                  <a:ext cx="122040" cy="105120"/>
                </a:xfrm>
                <a:custGeom>
                  <a:avLst/>
                  <a:gdLst/>
                  <a:ah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494545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18" name="CustomShape 81"/>
              <p:cNvSpPr/>
              <p:nvPr/>
            </p:nvSpPr>
            <p:spPr>
              <a:xfrm>
                <a:off x="5733720" y="5528160"/>
                <a:ext cx="861120" cy="165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>
                <a:spAutoFit/>
              </a:bodyPr>
              <a:p>
                <a:pPr algn="ctr">
                  <a:lnSpc>
                    <a:spcPts val="1307"/>
                  </a:lnSpc>
                </a:pPr>
                <a:r>
                  <a:rPr b="1" lang="ru-RU" sz="120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2023-2024 </a:t>
                </a:r>
                <a:r>
                  <a:rPr b="0" lang="ru-RU" sz="120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гг.</a:t>
                </a:r>
                <a:endParaRPr b="0" lang="ru-RU" sz="1200" spc="-1" strike="noStrike">
                  <a:latin typeface="Arial"/>
                </a:endParaRPr>
              </a:p>
            </p:txBody>
          </p:sp>
        </p:grpSp>
        <p:sp>
          <p:nvSpPr>
            <p:cNvPr id="319" name="CustomShape 82"/>
            <p:cNvSpPr/>
            <p:nvPr/>
          </p:nvSpPr>
          <p:spPr>
            <a:xfrm>
              <a:off x="4610160" y="5498640"/>
              <a:ext cx="1044360" cy="18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Подано заявок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320" name="Group 83"/>
          <p:cNvGrpSpPr/>
          <p:nvPr/>
        </p:nvGrpSpPr>
        <p:grpSpPr>
          <a:xfrm>
            <a:off x="360000" y="4069440"/>
            <a:ext cx="2996280" cy="1040400"/>
            <a:chOff x="360000" y="4069440"/>
            <a:chExt cx="2996280" cy="1040400"/>
          </a:xfrm>
        </p:grpSpPr>
        <p:grpSp>
          <p:nvGrpSpPr>
            <p:cNvPr id="321" name="Group 84"/>
            <p:cNvGrpSpPr/>
            <p:nvPr/>
          </p:nvGrpSpPr>
          <p:grpSpPr>
            <a:xfrm>
              <a:off x="739080" y="4069440"/>
              <a:ext cx="2558880" cy="1040400"/>
              <a:chOff x="739080" y="4069440"/>
              <a:chExt cx="2558880" cy="1040400"/>
            </a:xfrm>
          </p:grpSpPr>
          <p:sp>
            <p:nvSpPr>
              <p:cNvPr id="322" name="CustomShape 85"/>
              <p:cNvSpPr/>
              <p:nvPr/>
            </p:nvSpPr>
            <p:spPr>
              <a:xfrm>
                <a:off x="739080" y="4069440"/>
                <a:ext cx="2558880" cy="1040400"/>
              </a:xfrm>
              <a:custGeom>
                <a:avLst/>
                <a:gdLst/>
                <a:ahLst/>
                <a:rect l="l" t="t" r="r" b="b"/>
                <a:pathLst>
                  <a:path w="1494340" h="640381">
                    <a:moveTo>
                      <a:pt x="0" y="0"/>
                    </a:moveTo>
                    <a:lnTo>
                      <a:pt x="1494340" y="0"/>
                    </a:lnTo>
                    <a:lnTo>
                      <a:pt x="1494340" y="640381"/>
                    </a:lnTo>
                    <a:lnTo>
                      <a:pt x="0" y="640381"/>
                    </a:lnTo>
                    <a:close/>
                  </a:path>
                </a:pathLst>
              </a:custGeom>
              <a:solidFill>
                <a:srgbClr val="21577b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23" name="Group 86"/>
            <p:cNvGrpSpPr/>
            <p:nvPr/>
          </p:nvGrpSpPr>
          <p:grpSpPr>
            <a:xfrm>
              <a:off x="699120" y="4347000"/>
              <a:ext cx="2602440" cy="662760"/>
              <a:chOff x="699120" y="4347000"/>
              <a:chExt cx="2602440" cy="662760"/>
            </a:xfrm>
          </p:grpSpPr>
          <p:sp>
            <p:nvSpPr>
              <p:cNvPr id="324" name="CustomShape 87"/>
              <p:cNvSpPr/>
              <p:nvPr/>
            </p:nvSpPr>
            <p:spPr>
              <a:xfrm>
                <a:off x="699120" y="4347000"/>
                <a:ext cx="2602440" cy="662760"/>
              </a:xfrm>
              <a:custGeom>
                <a:avLst/>
                <a:gdLst/>
                <a:ahLst/>
                <a:rect l="l" t="t" r="r" b="b"/>
                <a:pathLst>
                  <a:path w="27298731" h="6350000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5025390"/>
                    </a:lnTo>
                    <a:lnTo>
                      <a:pt x="1324610" y="6350000"/>
                    </a:lnTo>
                    <a:lnTo>
                      <a:pt x="27298731" y="6350000"/>
                    </a:lnTo>
                    <a:lnTo>
                      <a:pt x="27298731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25" name="CustomShape 88"/>
            <p:cNvSpPr/>
            <p:nvPr/>
          </p:nvSpPr>
          <p:spPr>
            <a:xfrm>
              <a:off x="845280" y="4533480"/>
              <a:ext cx="1519920" cy="249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984"/>
                </a:lnSpc>
              </a:pPr>
              <a:r>
                <a:rPr b="0" lang="ru-RU" sz="800" spc="-1" strike="noStrike">
                  <a:solidFill>
                    <a:srgbClr val="262b2b"/>
                  </a:solidFill>
                  <a:latin typeface="HK Grotesk Medium"/>
                  <a:ea typeface="DejaVu Sans"/>
                </a:rPr>
                <a:t>Краевой детский технопарк в г.Петропавловске-Камчатском</a:t>
              </a:r>
              <a:endParaRPr b="0" lang="ru-RU" sz="800" spc="-1" strike="noStrike">
                <a:latin typeface="Arial"/>
              </a:endParaRPr>
            </a:p>
          </p:txBody>
        </p:sp>
        <p:grpSp>
          <p:nvGrpSpPr>
            <p:cNvPr id="326" name="Group 89"/>
            <p:cNvGrpSpPr/>
            <p:nvPr/>
          </p:nvGrpSpPr>
          <p:grpSpPr>
            <a:xfrm>
              <a:off x="2424960" y="4493880"/>
              <a:ext cx="872640" cy="387360"/>
              <a:chOff x="2424960" y="4493880"/>
              <a:chExt cx="872640" cy="387360"/>
            </a:xfrm>
          </p:grpSpPr>
          <p:sp>
            <p:nvSpPr>
              <p:cNvPr id="327" name="CustomShape 90"/>
              <p:cNvSpPr/>
              <p:nvPr/>
            </p:nvSpPr>
            <p:spPr>
              <a:xfrm rot="5400000">
                <a:off x="2667600" y="4251240"/>
                <a:ext cx="387360" cy="872640"/>
              </a:xfrm>
              <a:custGeom>
                <a:avLst/>
                <a:gdLst/>
                <a:ahLst/>
                <a:rect l="l" t="t" r="r" b="b"/>
                <a:pathLst>
                  <a:path w="2525807" h="5668473">
                    <a:moveTo>
                      <a:pt x="1324610" y="0"/>
                    </a:moveTo>
                    <a:lnTo>
                      <a:pt x="0" y="0"/>
                    </a:lnTo>
                    <a:lnTo>
                      <a:pt x="0" y="4343864"/>
                    </a:lnTo>
                    <a:lnTo>
                      <a:pt x="1324610" y="5668473"/>
                    </a:lnTo>
                    <a:lnTo>
                      <a:pt x="2525807" y="5668473"/>
                    </a:lnTo>
                    <a:lnTo>
                      <a:pt x="2525807" y="0"/>
                    </a:lnTo>
                    <a:lnTo>
                      <a:pt x="1324610" y="0"/>
                    </a:lnTo>
                    <a:lnTo>
                      <a:pt x="1324610" y="0"/>
                    </a:lnTo>
                    <a:close/>
                  </a:path>
                </a:pathLst>
              </a:custGeom>
              <a:solidFill>
                <a:srgbClr val="4877ca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328" name="Picture 66" descr=""/>
            <p:cNvPicPr/>
            <p:nvPr/>
          </p:nvPicPr>
          <p:blipFill>
            <a:blip r:embed="rId13"/>
            <a:stretch/>
          </p:blipFill>
          <p:spPr>
            <a:xfrm rot="5400000">
              <a:off x="2404440" y="4514400"/>
              <a:ext cx="246240" cy="204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29" name="Group 91"/>
            <p:cNvGrpSpPr/>
            <p:nvPr/>
          </p:nvGrpSpPr>
          <p:grpSpPr>
            <a:xfrm>
              <a:off x="2522160" y="4496400"/>
              <a:ext cx="105120" cy="122040"/>
              <a:chOff x="2522160" y="4496400"/>
              <a:chExt cx="105120" cy="122040"/>
            </a:xfrm>
          </p:grpSpPr>
          <p:sp>
            <p:nvSpPr>
              <p:cNvPr id="330" name="CustomShape 92"/>
              <p:cNvSpPr/>
              <p:nvPr/>
            </p:nvSpPr>
            <p:spPr>
              <a:xfrm rot="16200000">
                <a:off x="2513520" y="4504680"/>
                <a:ext cx="122040" cy="105120"/>
              </a:xfrm>
              <a:custGeom>
                <a:avLst/>
                <a:gdLst/>
                <a:ah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49454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31" name="CustomShape 93"/>
            <p:cNvSpPr/>
            <p:nvPr/>
          </p:nvSpPr>
          <p:spPr>
            <a:xfrm>
              <a:off x="2522160" y="4623480"/>
              <a:ext cx="834120" cy="193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528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2017 г.</a:t>
              </a:r>
              <a:endParaRPr b="0" lang="ru-RU" sz="1339" spc="-1" strike="noStrike">
                <a:latin typeface="Arial"/>
              </a:endParaRPr>
            </a:p>
          </p:txBody>
        </p:sp>
        <p:sp>
          <p:nvSpPr>
            <p:cNvPr id="332" name="CustomShape 94"/>
            <p:cNvSpPr/>
            <p:nvPr/>
          </p:nvSpPr>
          <p:spPr>
            <a:xfrm>
              <a:off x="360000" y="4471560"/>
              <a:ext cx="429480" cy="39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078"/>
                </a:lnSpc>
              </a:pPr>
              <a:r>
                <a:rPr b="1" lang="ru-RU" sz="2000" spc="-1" strike="noStrike">
                  <a:solidFill>
                    <a:srgbClr val="21577b"/>
                  </a:solidFill>
                  <a:latin typeface="Calibri"/>
                  <a:ea typeface="DejaVu Sans"/>
                </a:rPr>
                <a:t>1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33" name="CustomShape 95"/>
            <p:cNvSpPr/>
            <p:nvPr/>
          </p:nvSpPr>
          <p:spPr>
            <a:xfrm>
              <a:off x="772200" y="4122720"/>
              <a:ext cx="2558880" cy="168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1332"/>
                </a:lnSpc>
              </a:pPr>
              <a:r>
                <a:rPr b="1" lang="ru-RU" sz="1339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«Кванториум Камчатка» </a:t>
              </a:r>
              <a:endParaRPr b="0" lang="ru-RU" sz="1339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1417680" y="50688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5" name="Group 2"/>
          <p:cNvGrpSpPr/>
          <p:nvPr/>
        </p:nvGrpSpPr>
        <p:grpSpPr>
          <a:xfrm>
            <a:off x="3672000" y="1746000"/>
            <a:ext cx="5542920" cy="3945240"/>
            <a:chOff x="3672000" y="1746000"/>
            <a:chExt cx="5542920" cy="3945240"/>
          </a:xfrm>
        </p:grpSpPr>
        <p:sp>
          <p:nvSpPr>
            <p:cNvPr id="336" name="CustomShape 3"/>
            <p:cNvSpPr/>
            <p:nvPr/>
          </p:nvSpPr>
          <p:spPr>
            <a:xfrm>
              <a:off x="3672000" y="1746000"/>
              <a:ext cx="714960" cy="1421640"/>
            </a:xfrm>
            <a:custGeom>
              <a:avLst/>
              <a:gdLst/>
              <a:ahLst/>
              <a:rect l="l" t="t" r="r" b="b"/>
              <a:pathLst>
                <a:path w="1694495" h="1186147">
                  <a:moveTo>
                    <a:pt x="1694495" y="0"/>
                  </a:moveTo>
                  <a:lnTo>
                    <a:pt x="1694495" y="770996"/>
                  </a:lnTo>
                  <a:lnTo>
                    <a:pt x="847247" y="1186147"/>
                  </a:lnTo>
                  <a:lnTo>
                    <a:pt x="0" y="770996"/>
                  </a:lnTo>
                  <a:lnTo>
                    <a:pt x="0" y="0"/>
                  </a:lnTo>
                  <a:lnTo>
                    <a:pt x="847247" y="415152"/>
                  </a:lnTo>
                  <a:lnTo>
                    <a:pt x="1694495" y="0"/>
                  </a:lnTo>
                  <a:close/>
                </a:path>
              </a:pathLst>
            </a:custGeom>
            <a:solidFill>
              <a:srgbClr val="2f5597"/>
            </a:solidFill>
            <a:ln w="25560">
              <a:solidFill>
                <a:srgbClr val="5b9bd5"/>
              </a:solidFill>
              <a:round/>
            </a:ln>
            <a:effectLst>
              <a:outerShdw dir="5400000" dist="3816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CustomShape 4"/>
            <p:cNvSpPr/>
            <p:nvPr/>
          </p:nvSpPr>
          <p:spPr>
            <a:xfrm>
              <a:off x="4389120" y="1746000"/>
              <a:ext cx="4825800" cy="923400"/>
            </a:xfrm>
            <a:custGeom>
              <a:avLst/>
              <a:gdLst/>
              <a:ahLst/>
              <a:rect l="l" t="t" r="r" b="b"/>
              <a:pathLst>
                <a:path w="1101422" h="7986472">
                  <a:moveTo>
                    <a:pt x="1101422" y="1331105"/>
                  </a:moveTo>
                  <a:lnTo>
                    <a:pt x="1101422" y="6655367"/>
                  </a:lnTo>
                  <a:cubicBezTo>
                    <a:pt x="1101422" y="7390515"/>
                    <a:pt x="1090087" y="7986472"/>
                    <a:pt x="1076105" y="7986472"/>
                  </a:cubicBezTo>
                  <a:lnTo>
                    <a:pt x="0" y="7986472"/>
                  </a:lnTo>
                  <a:lnTo>
                    <a:pt x="0" y="79864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76105" y="0"/>
                  </a:lnTo>
                  <a:cubicBezTo>
                    <a:pt x="1090087" y="0"/>
                    <a:pt x="1101422" y="595957"/>
                    <a:pt x="1101422" y="1331105"/>
                  </a:cubicBezTo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5b9bd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85040" rIns="70200" tIns="70200" bIns="70200" anchor="ctr">
              <a:noAutofit/>
            </a:bodyPr>
            <a:p>
              <a:pPr lvl="1" marL="228600" indent="-226080">
                <a:lnSpc>
                  <a:spcPct val="90000"/>
                </a:lnSpc>
                <a:spcAft>
                  <a:spcPts val="39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Формирование единого образовательного пространства Камчатского края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38" name="CustomShape 5"/>
            <p:cNvSpPr/>
            <p:nvPr/>
          </p:nvSpPr>
          <p:spPr>
            <a:xfrm>
              <a:off x="3672000" y="3007440"/>
              <a:ext cx="714960" cy="1422000"/>
            </a:xfrm>
            <a:custGeom>
              <a:avLst/>
              <a:gdLst/>
              <a:ahLst/>
              <a:rect l="l" t="t" r="r" b="b"/>
              <a:pathLst>
                <a:path w="1694495" h="1186147">
                  <a:moveTo>
                    <a:pt x="1694495" y="0"/>
                  </a:moveTo>
                  <a:lnTo>
                    <a:pt x="1694495" y="770996"/>
                  </a:lnTo>
                  <a:lnTo>
                    <a:pt x="847247" y="1186147"/>
                  </a:lnTo>
                  <a:lnTo>
                    <a:pt x="0" y="770996"/>
                  </a:lnTo>
                  <a:lnTo>
                    <a:pt x="0" y="0"/>
                  </a:lnTo>
                  <a:lnTo>
                    <a:pt x="847247" y="415152"/>
                  </a:lnTo>
                  <a:lnTo>
                    <a:pt x="1694495" y="0"/>
                  </a:lnTo>
                  <a:close/>
                </a:path>
              </a:pathLst>
            </a:custGeom>
            <a:solidFill>
              <a:srgbClr val="2f5597"/>
            </a:solidFill>
            <a:ln w="25560">
              <a:solidFill>
                <a:srgbClr val="5b9bd5"/>
              </a:solidFill>
              <a:round/>
            </a:ln>
            <a:effectLst>
              <a:outerShdw dir="5400000" dist="3816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CustomShape 6"/>
            <p:cNvSpPr/>
            <p:nvPr/>
          </p:nvSpPr>
          <p:spPr>
            <a:xfrm>
              <a:off x="4389120" y="3007440"/>
              <a:ext cx="4825800" cy="923760"/>
            </a:xfrm>
            <a:custGeom>
              <a:avLst/>
              <a:gdLst/>
              <a:ahLst/>
              <a:rect l="l" t="t" r="r" b="b"/>
              <a:pathLst>
                <a:path w="1101422" h="7986472">
                  <a:moveTo>
                    <a:pt x="1101422" y="1331105"/>
                  </a:moveTo>
                  <a:lnTo>
                    <a:pt x="1101422" y="6655367"/>
                  </a:lnTo>
                  <a:cubicBezTo>
                    <a:pt x="1101422" y="7390515"/>
                    <a:pt x="1090087" y="7986472"/>
                    <a:pt x="1076105" y="7986472"/>
                  </a:cubicBezTo>
                  <a:lnTo>
                    <a:pt x="0" y="7986472"/>
                  </a:lnTo>
                  <a:lnTo>
                    <a:pt x="0" y="79864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76105" y="0"/>
                  </a:lnTo>
                  <a:cubicBezTo>
                    <a:pt x="1090087" y="0"/>
                    <a:pt x="1101422" y="595957"/>
                    <a:pt x="1101422" y="1331105"/>
                  </a:cubicBezTo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5b9bd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85040" rIns="70200" tIns="70200" bIns="70200" anchor="ctr">
              <a:noAutofit/>
            </a:bodyPr>
            <a:p>
              <a:pPr lvl="1" marL="228600" indent="-226080">
                <a:lnSpc>
                  <a:spcPct val="90000"/>
                </a:lnSpc>
                <a:spcAft>
                  <a:spcPts val="39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Укрепление воспитательной среды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40" name="CustomShape 7"/>
            <p:cNvSpPr/>
            <p:nvPr/>
          </p:nvSpPr>
          <p:spPr>
            <a:xfrm>
              <a:off x="3672000" y="4269600"/>
              <a:ext cx="714960" cy="1421640"/>
            </a:xfrm>
            <a:custGeom>
              <a:avLst/>
              <a:gdLst/>
              <a:ahLst/>
              <a:rect l="l" t="t" r="r" b="b"/>
              <a:pathLst>
                <a:path w="1694495" h="1186147">
                  <a:moveTo>
                    <a:pt x="1694495" y="0"/>
                  </a:moveTo>
                  <a:lnTo>
                    <a:pt x="1694495" y="770996"/>
                  </a:lnTo>
                  <a:lnTo>
                    <a:pt x="847247" y="1186147"/>
                  </a:lnTo>
                  <a:lnTo>
                    <a:pt x="0" y="770996"/>
                  </a:lnTo>
                  <a:lnTo>
                    <a:pt x="0" y="0"/>
                  </a:lnTo>
                  <a:lnTo>
                    <a:pt x="847247" y="415152"/>
                  </a:lnTo>
                  <a:lnTo>
                    <a:pt x="1694495" y="0"/>
                  </a:lnTo>
                  <a:close/>
                </a:path>
              </a:pathLst>
            </a:custGeom>
            <a:solidFill>
              <a:srgbClr val="2f5597"/>
            </a:solidFill>
            <a:ln w="25560">
              <a:solidFill>
                <a:srgbClr val="5b9bd5"/>
              </a:solidFill>
              <a:round/>
            </a:ln>
            <a:effectLst>
              <a:outerShdw dir="5400000" dist="3816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CustomShape 8"/>
            <p:cNvSpPr/>
            <p:nvPr/>
          </p:nvSpPr>
          <p:spPr>
            <a:xfrm>
              <a:off x="4389120" y="4269600"/>
              <a:ext cx="4825800" cy="923040"/>
            </a:xfrm>
            <a:custGeom>
              <a:avLst/>
              <a:gdLst/>
              <a:ahLst/>
              <a:rect l="l" t="t" r="r" b="b"/>
              <a:pathLst>
                <a:path w="1101422" h="7986472">
                  <a:moveTo>
                    <a:pt x="1101422" y="1331105"/>
                  </a:moveTo>
                  <a:lnTo>
                    <a:pt x="1101422" y="6655367"/>
                  </a:lnTo>
                  <a:cubicBezTo>
                    <a:pt x="1101422" y="7390515"/>
                    <a:pt x="1090087" y="7986472"/>
                    <a:pt x="1076105" y="7986472"/>
                  </a:cubicBezTo>
                  <a:lnTo>
                    <a:pt x="0" y="7986472"/>
                  </a:lnTo>
                  <a:lnTo>
                    <a:pt x="0" y="79864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76105" y="0"/>
                  </a:lnTo>
                  <a:cubicBezTo>
                    <a:pt x="1090087" y="0"/>
                    <a:pt x="1101422" y="595957"/>
                    <a:pt x="1101422" y="1331105"/>
                  </a:cubicBezTo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5b9bd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85040" rIns="70200" tIns="70200" bIns="70200" anchor="ctr">
              <a:noAutofit/>
            </a:bodyPr>
            <a:p>
              <a:pPr lvl="1" marL="228600" indent="-226080">
                <a:lnSpc>
                  <a:spcPct val="90000"/>
                </a:lnSpc>
                <a:spcAft>
                  <a:spcPts val="39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0" lang="ru-RU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Сохранение и развитие кадрового потенциала Камчатского края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342" name="Picture 2" descr=""/>
          <p:cNvPicPr/>
          <p:nvPr/>
        </p:nvPicPr>
        <p:blipFill>
          <a:blip r:embed="rId2"/>
          <a:stretch/>
        </p:blipFill>
        <p:spPr>
          <a:xfrm>
            <a:off x="3744000" y="4828320"/>
            <a:ext cx="502920" cy="502920"/>
          </a:xfrm>
          <a:prstGeom prst="rect">
            <a:avLst/>
          </a:prstGeom>
          <a:ln>
            <a:noFill/>
          </a:ln>
        </p:spPr>
      </p:pic>
      <p:pic>
        <p:nvPicPr>
          <p:cNvPr id="343" name="Picture 6" descr=""/>
          <p:cNvPicPr/>
          <p:nvPr/>
        </p:nvPicPr>
        <p:blipFill>
          <a:blip r:embed="rId3"/>
          <a:stretch/>
        </p:blipFill>
        <p:spPr>
          <a:xfrm>
            <a:off x="3744000" y="3553920"/>
            <a:ext cx="553320" cy="553320"/>
          </a:xfrm>
          <a:prstGeom prst="rect">
            <a:avLst/>
          </a:prstGeom>
          <a:ln>
            <a:noFill/>
          </a:ln>
        </p:spPr>
      </p:pic>
      <p:pic>
        <p:nvPicPr>
          <p:cNvPr id="344" name="Рисунок 6" descr=""/>
          <p:cNvPicPr/>
          <p:nvPr/>
        </p:nvPicPr>
        <p:blipFill>
          <a:blip r:embed="rId4"/>
          <a:stretch/>
        </p:blipFill>
        <p:spPr>
          <a:xfrm>
            <a:off x="3744000" y="2236320"/>
            <a:ext cx="520200" cy="580320"/>
          </a:xfrm>
          <a:prstGeom prst="rect">
            <a:avLst/>
          </a:prstGeom>
          <a:ln>
            <a:noFill/>
          </a:ln>
        </p:spPr>
      </p:pic>
      <p:pic>
        <p:nvPicPr>
          <p:cNvPr id="345" name="" descr=""/>
          <p:cNvPicPr/>
          <p:nvPr/>
        </p:nvPicPr>
        <p:blipFill>
          <a:blip r:embed="rId5"/>
          <a:stretch/>
        </p:blipFill>
        <p:spPr>
          <a:xfrm>
            <a:off x="195120" y="1450080"/>
            <a:ext cx="3259800" cy="2436840"/>
          </a:xfrm>
          <a:prstGeom prst="rect">
            <a:avLst/>
          </a:prstGeom>
          <a:ln>
            <a:noFill/>
          </a:ln>
        </p:spPr>
      </p:pic>
      <p:pic>
        <p:nvPicPr>
          <p:cNvPr id="346" name="" descr=""/>
          <p:cNvPicPr/>
          <p:nvPr/>
        </p:nvPicPr>
        <p:blipFill>
          <a:blip r:embed="rId6"/>
          <a:stretch/>
        </p:blipFill>
        <p:spPr>
          <a:xfrm>
            <a:off x="216000" y="4032000"/>
            <a:ext cx="3238920" cy="2086920"/>
          </a:xfrm>
          <a:prstGeom prst="rect">
            <a:avLst/>
          </a:prstGeom>
          <a:ln>
            <a:noFill/>
          </a:ln>
        </p:spPr>
      </p:pic>
      <p:pic>
        <p:nvPicPr>
          <p:cNvPr id="347" name="" descr=""/>
          <p:cNvPicPr/>
          <p:nvPr/>
        </p:nvPicPr>
        <p:blipFill>
          <a:blip r:embed="rId7"/>
          <a:stretch/>
        </p:blipFill>
        <p:spPr>
          <a:xfrm>
            <a:off x="9382680" y="1512000"/>
            <a:ext cx="2642040" cy="2123640"/>
          </a:xfrm>
          <a:prstGeom prst="rect">
            <a:avLst/>
          </a:prstGeom>
          <a:ln>
            <a:noFill/>
          </a:ln>
        </p:spPr>
      </p:pic>
      <p:pic>
        <p:nvPicPr>
          <p:cNvPr id="348" name="" descr=""/>
          <p:cNvPicPr/>
          <p:nvPr/>
        </p:nvPicPr>
        <p:blipFill>
          <a:blip r:embed="rId8"/>
          <a:stretch/>
        </p:blipFill>
        <p:spPr>
          <a:xfrm>
            <a:off x="9360000" y="3960000"/>
            <a:ext cx="2662920" cy="194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Application>Trio_Office/6.2.8.2$Windows_x86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2022-08-10T20:26:54Z</dcterms:created>
  <dc:creator>Юлия Демичева</dc:creator>
  <dc:description/>
  <dc:language>ru-RU</dc:language>
  <cp:lastModifiedBy/>
  <dcterms:modified xsi:type="dcterms:W3CDTF">2023-04-26T09:27:42Z</dcterms:modified>
  <cp:revision>307</cp:revision>
  <dc:subject/>
  <dc:title>Реализация проекта  «Школа Минпросвещения РФ»  как инструмент повышения конкурентоспособности региональной системы образования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