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BFF3E-7B2C-4B3E-8623-429D718E4981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8A6EC-7B41-42D8-BD19-0E0CDD38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A6EC-7B41-42D8-BD19-0E0CDD384F1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8020274" cy="62892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00628" y="5715016"/>
            <a:ext cx="3976686" cy="93304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Выполнила: </a:t>
            </a:r>
            <a:r>
              <a:rPr lang="ru-RU" sz="1600" dirty="0" err="1" smtClean="0"/>
              <a:t>Щербинина</a:t>
            </a:r>
            <a:r>
              <a:rPr lang="ru-RU" sz="1600" dirty="0" smtClean="0"/>
              <a:t> А.П.</a:t>
            </a:r>
            <a:br>
              <a:rPr lang="ru-RU" sz="1600" dirty="0" smtClean="0"/>
            </a:br>
            <a:r>
              <a:rPr lang="ru-RU" sz="1600" dirty="0" smtClean="0"/>
              <a:t>Группа: Пол-22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0"/>
            <a:ext cx="8458200" cy="914400"/>
          </a:xfrm>
        </p:spPr>
        <p:txBody>
          <a:bodyPr>
            <a:normAutofit fontScale="92500"/>
          </a:bodyPr>
          <a:lstStyle/>
          <a:p>
            <a:r>
              <a:rPr lang="ru-RU" sz="4800" dirty="0" smtClean="0">
                <a:solidFill>
                  <a:srgbClr val="92D050"/>
                </a:solidFill>
              </a:rPr>
              <a:t>Первая медицинская помощь</a:t>
            </a:r>
            <a:endParaRPr lang="ru-RU" sz="4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i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72132" y="4357694"/>
            <a:ext cx="3281386" cy="22184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Признаки венозного кровотечения: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428736"/>
            <a:ext cx="819629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Если </a:t>
            </a:r>
            <a:r>
              <a:rPr lang="ru-RU" sz="2000" b="1" dirty="0" smtClean="0"/>
              <a:t>кровь темно-красного цвета </a:t>
            </a:r>
            <a:r>
              <a:rPr lang="ru-RU" sz="2000" dirty="0" smtClean="0"/>
              <a:t>и поступает из раны </a:t>
            </a:r>
            <a:r>
              <a:rPr lang="ru-RU" sz="2000" b="1" dirty="0" smtClean="0"/>
              <a:t>медленной</a:t>
            </a:r>
            <a:r>
              <a:rPr lang="ru-RU" sz="2000" dirty="0" smtClean="0"/>
              <a:t> либо слабо пульсирующей в такт дыханию </a:t>
            </a:r>
            <a:r>
              <a:rPr lang="ru-RU" sz="2000" b="1" dirty="0" smtClean="0"/>
              <a:t>струей</a:t>
            </a:r>
            <a:r>
              <a:rPr lang="ru-RU" sz="2000" dirty="0" smtClean="0"/>
              <a:t>, у Вашего пациента венозное кровотечение, которое представляет опасность для жизни больного как вследствие быстрой кровопотери, так и возможности воздушной эмболии.</a:t>
            </a:r>
          </a:p>
          <a:p>
            <a:r>
              <a:rPr lang="ru-RU" sz="2000" dirty="0" smtClean="0"/>
              <a:t>Венозное кровотечение возможно при разрыве кровеносных сосудов в слизистой оболочке носа или варикозных вен нижних конечностей. Носовые кровотечения, обусловленные принятием аспирина, повышением артериального давления, могут не прекращаться длительное время и требуют госпитализации больного</a:t>
            </a:r>
            <a:r>
              <a:rPr lang="ru-RU" sz="2000" b="1" dirty="0" smtClean="0"/>
              <a:t>. Первая помощь </a:t>
            </a:r>
            <a:r>
              <a:rPr lang="ru-RU" sz="2000" dirty="0" smtClean="0"/>
              <a:t>при любых венозных кровотечениях предусматривает </a:t>
            </a:r>
            <a:r>
              <a:rPr lang="ru-RU" sz="2000" b="1" dirty="0" smtClean="0"/>
              <a:t>наложение давящей повязки</a:t>
            </a:r>
            <a:r>
              <a:rPr lang="ru-RU" sz="2000" dirty="0" smtClean="0"/>
              <a:t>, </a:t>
            </a:r>
            <a:r>
              <a:rPr lang="ru-RU" sz="2000" b="1" dirty="0" smtClean="0"/>
              <a:t>холод и возвышенное положение.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Помощь при венозных кровотечениях: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Наложение давящей повязки и воздействие холодом</a:t>
            </a:r>
            <a:r>
              <a:rPr lang="ru-RU" sz="2000" dirty="0" smtClean="0"/>
              <a:t>. Давящая повязка </a:t>
            </a:r>
            <a:r>
              <a:rPr lang="ru-RU" sz="2000" b="1" dirty="0" smtClean="0"/>
              <a:t>накладывается ниже раны</a:t>
            </a:r>
            <a:r>
              <a:rPr lang="ru-RU" sz="2000" dirty="0" smtClean="0"/>
              <a:t>, поскольку венозная кровь поднимается от периферических сосудов к сердцу. Такая давящая повязка состоит из нескольких стерильных марлевых салфеток или не размотанного бинта, на которые накладывают жгут или эластичный бинт. О правильности наложения венозного жгута свидетельствует остановка кровотечения, но сохранение пульсации ниже места прижатия. Сверху бинта в проекции к источнику кровотечения хорошо наложить пузырь со льдом или грелку, наполненную холодной водой. Не забывайте, что </a:t>
            </a:r>
            <a:r>
              <a:rPr lang="ru-RU" sz="2000" b="1" dirty="0" smtClean="0"/>
              <a:t>через 30-40 мин холод необходимо убрать на 10 мин, чтобы восстановить общий кровоток в этой области</a:t>
            </a:r>
            <a:r>
              <a:rPr lang="ru-RU" sz="2000" dirty="0" smtClean="0"/>
              <a:t>. Если кровотечение происходит из конечности, ей следует придать возвышенное положение. </a:t>
            </a:r>
          </a:p>
          <a:p>
            <a:r>
              <a:rPr lang="ru-RU" sz="2000" dirty="0" smtClean="0"/>
              <a:t>При </a:t>
            </a:r>
            <a:r>
              <a:rPr lang="ru-RU" sz="2000" b="1" dirty="0" smtClean="0"/>
              <a:t>носовом</a:t>
            </a:r>
            <a:r>
              <a:rPr lang="ru-RU" sz="2000" dirty="0" smtClean="0"/>
              <a:t> кровотечении крыло носа прижимают к его перегородке, хорошо предварительно </a:t>
            </a:r>
            <a:r>
              <a:rPr lang="ru-RU" sz="2000" b="1" dirty="0" smtClean="0"/>
              <a:t>ввести </a:t>
            </a:r>
            <a:r>
              <a:rPr lang="ru-RU" sz="2000" dirty="0" smtClean="0"/>
              <a:t>в носовой ход </a:t>
            </a:r>
            <a:r>
              <a:rPr lang="ru-RU" sz="2000" b="1" dirty="0" smtClean="0"/>
              <a:t>комочек ваты, смоченный 3 % перекисью водорода</a:t>
            </a:r>
            <a:r>
              <a:rPr lang="ru-RU" sz="2000" dirty="0" smtClean="0"/>
              <a:t>. На область переносицы или затылка прикладывают холод на 3-4 мин с перерывами в 3-4 мин до прекращения кровотечения. Голову запрокидывать не надо, потому что кровь будет стекать по задней стенке глотки.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Признаки капиллярного кровотечения: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Медленное истечение </a:t>
            </a:r>
            <a:r>
              <a:rPr lang="ru-RU" dirty="0" smtClean="0"/>
              <a:t>крови со всей поверхности раны - показатель капиллярного кровотечения. При всей кажущейся безобидности такой раны, остановка такого кровотечения представляет большие трудности, если больной страдает плохой свертываемостью крови (гемофилией).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Помощь при капиллярных кровотечениях: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00174"/>
            <a:ext cx="4624390" cy="482442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Наложение давящей повязки</a:t>
            </a:r>
            <a:r>
              <a:rPr lang="ru-RU" dirty="0" smtClean="0"/>
              <a:t>. Если в Вашей аптечке есть гемостатическая губка, ее следует наложить на рану, после чего сделать давящую повязку. Если такой губки нет, то</a:t>
            </a:r>
            <a:r>
              <a:rPr lang="ru-RU" b="1" dirty="0" smtClean="0"/>
              <a:t> на рану накладывают несколько слоев марлевых салфеток</a:t>
            </a:r>
            <a:r>
              <a:rPr lang="ru-RU" dirty="0" smtClean="0"/>
              <a:t>, которые фиксируют давящей повязкой. </a:t>
            </a:r>
          </a:p>
          <a:p>
            <a:r>
              <a:rPr lang="ru-RU" dirty="0" smtClean="0"/>
              <a:t>В любом случае, если рана находится на конечности, ей следует придать </a:t>
            </a:r>
            <a:r>
              <a:rPr lang="ru-RU" b="1" dirty="0" smtClean="0"/>
              <a:t>возвышенное положение и обеспечить покой и холод</a:t>
            </a:r>
            <a:r>
              <a:rPr lang="ru-RU" dirty="0" smtClean="0"/>
              <a:t> (пузырь со льдом).</a:t>
            </a:r>
          </a:p>
          <a:p>
            <a:endParaRPr lang="ru-RU" dirty="0"/>
          </a:p>
        </p:txBody>
      </p:sp>
      <p:pic>
        <p:nvPicPr>
          <p:cNvPr id="5" name="Содержимое 4" descr="23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000240"/>
            <a:ext cx="3705232" cy="370523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Обморок.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357298"/>
            <a:ext cx="7624786" cy="496730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Причины обморока</a:t>
            </a:r>
            <a:r>
              <a:rPr lang="ru-RU" sz="2000" b="1" dirty="0" smtClean="0"/>
              <a:t>: внезапная </a:t>
            </a:r>
            <a:r>
              <a:rPr lang="ru-RU" sz="2000" dirty="0" smtClean="0"/>
              <a:t>кратковременная </a:t>
            </a:r>
            <a:r>
              <a:rPr lang="ru-RU" sz="2000" b="1" dirty="0" smtClean="0"/>
              <a:t>потеря сознания </a:t>
            </a:r>
            <a:r>
              <a:rPr lang="ru-RU" sz="2000" dirty="0" smtClean="0"/>
              <a:t>(обморок) может наступить от различных причин. В основе обморока лежит кислородное голодание мозга. Потере сознания часто предшествуют приступы дурноты, слабости, тошноты. Больной падает или медленно опускается на землю</a:t>
            </a:r>
            <a:r>
              <a:rPr lang="ru-RU" sz="2000" b="1" dirty="0" smtClean="0"/>
              <a:t>. Лицо </a:t>
            </a:r>
            <a:r>
              <a:rPr lang="ru-RU" sz="2000" dirty="0" smtClean="0"/>
              <a:t>у него </a:t>
            </a:r>
            <a:r>
              <a:rPr lang="ru-RU" sz="2000" b="1" dirty="0" smtClean="0"/>
              <a:t>бледнеет, зрачки становятся узкими</a:t>
            </a:r>
            <a:r>
              <a:rPr lang="ru-RU" sz="2000" dirty="0" smtClean="0"/>
              <a:t>, однако реакция на свет сохраняется живая (при поднесении источника света к глазам зрачки сужаются). </a:t>
            </a:r>
            <a:r>
              <a:rPr lang="ru-RU" sz="2000" b="1" dirty="0" smtClean="0"/>
              <a:t>Артериальное давление снижено, пульс слабого наполнения</a:t>
            </a:r>
            <a:r>
              <a:rPr lang="ru-RU" sz="2000" dirty="0" smtClean="0"/>
              <a:t>. В горизонтальном положении больного обморок, как правило, быстро прекращается, возвращается сознание, щеки розовеют, больной делает глубокий вдох и открывает глаза. 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Помощь при обмороке: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Если есть возможность, </a:t>
            </a:r>
            <a:r>
              <a:rPr lang="ru-RU" b="1" dirty="0" smtClean="0"/>
              <a:t>уложите</a:t>
            </a:r>
            <a:r>
              <a:rPr lang="ru-RU" dirty="0" smtClean="0"/>
              <a:t> больного </a:t>
            </a:r>
            <a:r>
              <a:rPr lang="ru-RU" b="1" dirty="0" smtClean="0"/>
              <a:t>на спину</a:t>
            </a:r>
            <a:r>
              <a:rPr lang="ru-RU" dirty="0" smtClean="0"/>
              <a:t>, приподняв его ноги. Если положить больного невозможно (на улице, в транспорте), </a:t>
            </a:r>
            <a:r>
              <a:rPr lang="ru-RU" b="1" dirty="0" smtClean="0"/>
              <a:t>усадите его и попросите опустить голову ниже колен </a:t>
            </a:r>
            <a:r>
              <a:rPr lang="ru-RU" dirty="0" smtClean="0"/>
              <a:t>или до уровня колен. Все стесняющие части </a:t>
            </a:r>
            <a:r>
              <a:rPr lang="ru-RU" b="1" dirty="0" smtClean="0"/>
              <a:t>одежды</a:t>
            </a:r>
            <a:r>
              <a:rPr lang="ru-RU" dirty="0" smtClean="0"/>
              <a:t> надо </a:t>
            </a:r>
            <a:r>
              <a:rPr lang="ru-RU" b="1" dirty="0" smtClean="0"/>
              <a:t>расстегнуть и обеспечить приток свежего воздуха</a:t>
            </a:r>
            <a:r>
              <a:rPr lang="ru-RU" dirty="0" smtClean="0"/>
              <a:t>. Разотрите или опрыскайте холодной водой кожу лица, шеи. Поднесите к носу больного ватку с нашатырным спиртом, потрите ей виски. </a:t>
            </a:r>
          </a:p>
          <a:p>
            <a:r>
              <a:rPr lang="ru-RU" dirty="0" smtClean="0"/>
              <a:t>Часто бывает так, что после обморока человек смущается вниманием большого количества людей и отказывается от дальнейшей помощи. Вам следует настоять на том, чтобы больной не остался без сопровождения в ближайшее время, потому что обморок может повториться.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Ожоги.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4267200" cy="5038740"/>
          </a:xfrm>
        </p:spPr>
        <p:txBody>
          <a:bodyPr>
            <a:noAutofit/>
          </a:bodyPr>
          <a:lstStyle/>
          <a:p>
            <a:r>
              <a:rPr lang="ru-RU" sz="1600" dirty="0" smtClean="0"/>
              <a:t>Виды ожогов: в зависимости от повреждающего фактора разделяют на </a:t>
            </a:r>
            <a:r>
              <a:rPr lang="ru-RU" sz="1600" b="1" dirty="0" smtClean="0"/>
              <a:t>термические</a:t>
            </a:r>
            <a:r>
              <a:rPr lang="ru-RU" sz="1600" dirty="0" smtClean="0"/>
              <a:t> (горячей жидкостью, пламенем, раскаленным металлом), </a:t>
            </a:r>
            <a:r>
              <a:rPr lang="ru-RU" sz="1600" b="1" dirty="0" smtClean="0"/>
              <a:t>электрические и химические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По глубине поражения выделяют 4 степени. Площадь ожогов ориентировочно определяется с помощью правила девяток и правила ладоней. Площадь ладони взрослого человека составляет около1 % площади тела. По правилу девяток крупные части тела составляют 9 или 18 % площади поверхности тела. Например, поверхность головы и шеи, поверхность руки составляют по 9 %, поверхность ноги, передняя поверхность туловища - по 18 %. Ожоги считаются тяжелыми, если общая поверхность повреждений составляет более 10 %.</a:t>
            </a:r>
            <a:endParaRPr lang="ru-RU" sz="1600" dirty="0"/>
          </a:p>
        </p:txBody>
      </p:sp>
      <p:pic>
        <p:nvPicPr>
          <p:cNvPr id="7" name="Содержимое 6" descr="pmp_0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785926"/>
            <a:ext cx="4343400" cy="45450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214290"/>
            <a:ext cx="8458200" cy="520700"/>
          </a:xfrm>
        </p:spPr>
        <p:txBody>
          <a:bodyPr/>
          <a:lstStyle/>
          <a:p>
            <a:r>
              <a:rPr lang="ru-RU" dirty="0" smtClean="0"/>
              <a:t>Помощь при ожогах: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5000636"/>
            <a:ext cx="3543296" cy="409564"/>
          </a:xfrm>
        </p:spPr>
        <p:txBody>
          <a:bodyPr/>
          <a:lstStyle/>
          <a:p>
            <a:r>
              <a:rPr lang="ru-RU" dirty="0" smtClean="0"/>
              <a:t>Рис. помощь при хим.ожогах.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9124" y="714356"/>
            <a:ext cx="4568850" cy="59817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Первый Ваш шаг должен быть направлен на </a:t>
            </a:r>
            <a:r>
              <a:rPr lang="ru-RU" b="1" dirty="0" smtClean="0"/>
              <a:t>прекращение повреждающего действия термического агента</a:t>
            </a:r>
            <a:r>
              <a:rPr lang="ru-RU" dirty="0" smtClean="0"/>
              <a:t>. Горящую одежду надо либо сорвать, либо накинуть на нее одеяло. Затем Вы должны срезать (не снимать!) одежду и сбросить ее. Для быстрого охлаждения кожи при термических ожогах лучше всего </a:t>
            </a:r>
            <a:r>
              <a:rPr lang="ru-RU" b="1" dirty="0" smtClean="0"/>
              <a:t>обливать</a:t>
            </a:r>
            <a:r>
              <a:rPr lang="ru-RU" dirty="0" smtClean="0"/>
              <a:t> ее </a:t>
            </a:r>
            <a:r>
              <a:rPr lang="ru-RU" b="1" dirty="0" smtClean="0"/>
              <a:t>холодной водой</a:t>
            </a:r>
            <a:r>
              <a:rPr lang="ru-RU" dirty="0" smtClean="0"/>
              <a:t>. На ожоговые раны наложите сухие стерильные повязки и срочно госпитализируйте пациента.</a:t>
            </a:r>
          </a:p>
          <a:p>
            <a:endParaRPr lang="ru-RU" dirty="0"/>
          </a:p>
        </p:txBody>
      </p:sp>
      <p:pic>
        <p:nvPicPr>
          <p:cNvPr id="5" name="Содержимое 4" descr="помощь при химических ожогах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4343400" cy="34448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Отморожения.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5338770" cy="5572140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Отморожение возникает при температуре окружающей среды ниже 0 °С. Наиболее часто происходит отморожение пальцев, несколько реже - ушей, носа, щек, стоп. При тяжелом отморожении и охлаждении организма возможны одышка, тахикардия, падение АД.</a:t>
            </a:r>
          </a:p>
          <a:p>
            <a:r>
              <a:rPr lang="ru-RU" sz="2900" dirty="0" smtClean="0"/>
              <a:t>В начальном периоде отморожения кожа поврежденного участка бледная, холодная, нечувствительная. Пострадавший ощущает онемение. По мере согревания появляется сильная боль и развиваются видимые повреждения тканей, в зависимости от </a:t>
            </a:r>
            <a:r>
              <a:rPr lang="ru-RU" sz="2900" b="1" dirty="0" smtClean="0"/>
              <a:t>степени отморожения: </a:t>
            </a:r>
            <a:r>
              <a:rPr lang="en-US" sz="2900" b="1" dirty="0" smtClean="0"/>
              <a:t>I</a:t>
            </a:r>
            <a:r>
              <a:rPr lang="ru-RU" sz="2900" b="1" dirty="0" smtClean="0"/>
              <a:t> степень </a:t>
            </a:r>
            <a:r>
              <a:rPr lang="ru-RU" sz="2900" dirty="0" smtClean="0"/>
              <a:t>- кожа синюшная, с багровым оттенком</a:t>
            </a:r>
            <a:r>
              <a:rPr lang="ru-RU" sz="2900" b="1" dirty="0" smtClean="0"/>
              <a:t>; </a:t>
            </a:r>
            <a:r>
              <a:rPr lang="en-US" sz="2900" b="1" dirty="0" smtClean="0"/>
              <a:t>II</a:t>
            </a:r>
            <a:r>
              <a:rPr lang="ru-RU" sz="2900" b="1" dirty="0" smtClean="0"/>
              <a:t> степень </a:t>
            </a:r>
            <a:r>
              <a:rPr lang="ru-RU" sz="2900" dirty="0" smtClean="0"/>
              <a:t>- кожные пузыри, наполненные прозрачной жидкостью</a:t>
            </a:r>
            <a:r>
              <a:rPr lang="ru-RU" sz="2900" b="1" dirty="0" smtClean="0"/>
              <a:t>; </a:t>
            </a:r>
            <a:r>
              <a:rPr lang="en-US" sz="2900" b="1" dirty="0" smtClean="0"/>
              <a:t>III</a:t>
            </a:r>
            <a:r>
              <a:rPr lang="ru-RU" sz="2900" b="1" dirty="0" smtClean="0"/>
              <a:t> степень </a:t>
            </a:r>
            <a:r>
              <a:rPr lang="ru-RU" sz="2900" dirty="0" smtClean="0"/>
              <a:t>- кожа сине-багровая, появляется отек, пузыри наполняются кровянистой жидкостью, развивается некроз кожи; </a:t>
            </a:r>
            <a:r>
              <a:rPr lang="en-US" sz="2900" b="1" dirty="0" smtClean="0"/>
              <a:t>IV</a:t>
            </a:r>
            <a:r>
              <a:rPr lang="ru-RU" sz="2900" b="1" dirty="0" smtClean="0"/>
              <a:t> степень </a:t>
            </a:r>
            <a:r>
              <a:rPr lang="ru-RU" sz="2900" dirty="0" smtClean="0"/>
              <a:t>- омертвение кожи и подлежащих тканей на всю глубину, вплоть до костей, через неделю - влажная или сухая гангрена.</a:t>
            </a:r>
          </a:p>
          <a:p>
            <a:endParaRPr lang="ru-RU" dirty="0"/>
          </a:p>
        </p:txBody>
      </p:sp>
      <p:pic>
        <p:nvPicPr>
          <p:cNvPr id="5" name="Содержимое 4" descr="p58_otmorojeni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72198" y="1428736"/>
            <a:ext cx="2740054" cy="494445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Помощь при отморожении: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Надо согреть отмороженную область. Конкретные способы зависят от обстановки. Пострадавшего доставьте в помещение. Если у Вас есть возможность, то </a:t>
            </a:r>
            <a:r>
              <a:rPr lang="ru-RU" b="1" dirty="0" smtClean="0"/>
              <a:t>отогрейте</a:t>
            </a:r>
            <a:r>
              <a:rPr lang="ru-RU" dirty="0" smtClean="0"/>
              <a:t> отмороженную область </a:t>
            </a:r>
            <a:r>
              <a:rPr lang="ru-RU" b="1" dirty="0" smtClean="0"/>
              <a:t>в ванне с водой, температуру которой постепенно повышайте от 36 до 40 °С в течение 15 мин.</a:t>
            </a:r>
            <a:r>
              <a:rPr lang="ru-RU" dirty="0" smtClean="0"/>
              <a:t> Одновременно массируйте конечность от периферии к центру. Через 30 мин кожу насухо вытрите и </a:t>
            </a:r>
            <a:r>
              <a:rPr lang="ru-RU" b="1" dirty="0" smtClean="0"/>
              <a:t>обработайте спиртом, наложите сухие стерильные повязки </a:t>
            </a:r>
            <a:r>
              <a:rPr lang="ru-RU" dirty="0" smtClean="0"/>
              <a:t>с толстым слоем ваты снаружи. </a:t>
            </a:r>
          </a:p>
          <a:p>
            <a:r>
              <a:rPr lang="ru-RU" dirty="0" smtClean="0"/>
              <a:t>При отморожении лица и ушных раковин разотрите их чистой рукой или мягкой тканью до порозовения, обработайте спиртом и вазелиновым маслом. Нельзя для растирания пользоваться снегом. Он вызовет повреждение поверхностного слоя кожи. Необходимо согреть пациента, напоив его </a:t>
            </a:r>
            <a:r>
              <a:rPr lang="ru-RU" b="1" dirty="0" smtClean="0"/>
              <a:t>горячим чаем </a:t>
            </a:r>
            <a:r>
              <a:rPr lang="ru-RU" dirty="0" smtClean="0"/>
              <a:t>и укутав одеялом. Если отморожение сопровождается появлением пузырей и некрозом, обязательно госпитализируйте пациента.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571612"/>
            <a:ext cx="4143404" cy="39980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5786478" cy="621510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Первая медицинская помощь </a:t>
            </a:r>
            <a:r>
              <a:rPr lang="ru-RU" sz="2000" dirty="0" smtClean="0">
                <a:solidFill>
                  <a:schemeClr val="tx1"/>
                </a:solidFill>
              </a:rPr>
              <a:t>— это комплекс простейших медицинских мероприятий с использованием лекарственных средств, выполняемых медицинским работником (врачом, фельдшером, медсестрой (медбратом) или, как в некоторых странах, парамедиком) либо человеком, не имеющим медицинского образования, но обладающим навыками оказания первой медицинской помощи, на месте получения травмы и/или возникновения какого-либо острого или обострения хронического заболевания в порядке само- и взаимопомощи, а также участниками аварийно-спасательных работ с использованием табельных и подручных средств.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Основная цель первой медицинской помощи </a:t>
            </a:r>
            <a:r>
              <a:rPr lang="ru-RU" sz="2000" dirty="0" smtClean="0">
                <a:solidFill>
                  <a:schemeClr val="tx1"/>
                </a:solidFill>
              </a:rPr>
              <a:t>— оказание помощи человеку, получившему травму или страдающему от внезапного приступа заболевания, до момента прибытия квалифицированной медицинской помощи.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Электротравма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428736"/>
            <a:ext cx="4910142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Признаки воздействия электрического тока: Электрический ток оказывает местное и общее воздействие. Местно в зоне действия тока </a:t>
            </a:r>
            <a:r>
              <a:rPr lang="ru-RU" b="1" dirty="0" smtClean="0"/>
              <a:t>возникает ожог без окружающего покраснения и болевых ощущений</a:t>
            </a:r>
            <a:r>
              <a:rPr lang="ru-RU" dirty="0" smtClean="0"/>
              <a:t>. Общая реакция в легких случаях выражается в испуге, возбуждении или заторможенности, сердцебиении, аритмии. При тяжелой электротравме нарушаются функции мозга, сердца, дыхания, вплоть до их прекращения и смерти.</a:t>
            </a:r>
          </a:p>
          <a:p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714488"/>
            <a:ext cx="3571900" cy="432084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Помощь при поражении электрическим током:</a:t>
            </a:r>
            <a:br>
              <a:rPr lang="ru-RU" dirty="0" smtClean="0"/>
            </a:b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838704" cy="52578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Освободите пострадавшего от источника тока - </a:t>
            </a:r>
            <a:r>
              <a:rPr lang="ru-RU" sz="1600" b="1" dirty="0" smtClean="0"/>
              <a:t>оттолкните от пострадавшего электрический провод с помощью деревянной сухой палки </a:t>
            </a:r>
            <a:r>
              <a:rPr lang="ru-RU" sz="1600" dirty="0" smtClean="0"/>
              <a:t>(ручка швабры, скалка), резинового коврика или других изолирующих материалов. Помните о мерах собственной безопасности! </a:t>
            </a:r>
          </a:p>
          <a:p>
            <a:r>
              <a:rPr lang="ru-RU" sz="1600" dirty="0" smtClean="0"/>
              <a:t>Если сердцебиение сохранено, а дыхание отсутствует - начинайте искусственную вентиляцию легких (рот в рот или рот в нос). При отсутствии сердцебиения - начинайте непрямой массаж сердца в сочетании с искусственной вентиляцией легких (2 вдоха на 15 толчков). Как правило, запустить сердце можно, нанеся сильный удар в середину грудины и продолжив наружный массаж сердца. </a:t>
            </a:r>
            <a:r>
              <a:rPr lang="ru-RU" sz="1600" b="1" dirty="0" smtClean="0"/>
              <a:t>Показателем правильного массажа сердца будут пульсовые толчки на сонной артерии,</a:t>
            </a:r>
            <a:r>
              <a:rPr lang="ru-RU" sz="1600" dirty="0" smtClean="0"/>
              <a:t> сужение зрачков и появление </a:t>
            </a:r>
            <a:r>
              <a:rPr lang="ru-RU" sz="1600" b="1" dirty="0" smtClean="0"/>
              <a:t>самостоятельного дыхания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5" name="Содержимое 4" descr="22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57884" y="1142984"/>
            <a:ext cx="2571768" cy="3069517"/>
          </a:xfrm>
        </p:spPr>
      </p:pic>
      <p:pic>
        <p:nvPicPr>
          <p:cNvPr id="6" name="Рисунок 5" descr="3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429132"/>
            <a:ext cx="2643206" cy="19383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Судороги. Эпилептический статус.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4422"/>
            <a:ext cx="8624918" cy="52864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. Эпилептический припадок может возникать либо внезапно, либо после предвестников. Это могут быть разнообразные нарушения восприятия (зрительные, звуковые, обонятельные ощущения), сердцебиение, кишечная перистальтика, речевые и психические предвестники и т.д. </a:t>
            </a:r>
            <a:r>
              <a:rPr lang="ru-RU" b="1" dirty="0" smtClean="0"/>
              <a:t>Причинами</a:t>
            </a:r>
            <a:r>
              <a:rPr lang="ru-RU" dirty="0" smtClean="0"/>
              <a:t>, вызывающими эпилептические припадки, могут быть травмы головного мозга, опухоли, острые нарушения мозгового кровообращения, эклампсия беременных.</a:t>
            </a:r>
          </a:p>
          <a:p>
            <a:r>
              <a:rPr lang="ru-RU" b="1" dirty="0" smtClean="0"/>
              <a:t>Потеряв сознание</a:t>
            </a:r>
            <a:r>
              <a:rPr lang="ru-RU" dirty="0" smtClean="0"/>
              <a:t>, больной </a:t>
            </a:r>
            <a:r>
              <a:rPr lang="ru-RU" b="1" dirty="0" smtClean="0"/>
              <a:t>падает</a:t>
            </a:r>
            <a:r>
              <a:rPr lang="ru-RU" dirty="0" smtClean="0"/>
              <a:t> и издает резкий вскрик. Голова запрокидывается, развивается тризм, руки сгибаются, пальцы сжимаются в кулаки, ноги разогнуты. Грудная клетка застывает в положении максимального выдоха.  Затем начинаются </a:t>
            </a:r>
            <a:r>
              <a:rPr lang="ru-RU" b="1" dirty="0" smtClean="0"/>
              <a:t>подергивания рук, ног, языка, который в это время прикусывается, голова периодически поворачивается в стороны. Изо рта выделяется пена</a:t>
            </a:r>
            <a:r>
              <a:rPr lang="ru-RU" dirty="0" smtClean="0"/>
              <a:t>, происходят непроизвольные мочеиспускания, дефекация. Так продолжается до 2 мин.</a:t>
            </a:r>
          </a:p>
          <a:p>
            <a:r>
              <a:rPr lang="ru-RU" dirty="0" smtClean="0"/>
              <a:t>После этого больной затихает. Его </a:t>
            </a:r>
            <a:r>
              <a:rPr lang="ru-RU" b="1" dirty="0" smtClean="0"/>
              <a:t>сознание отсутствует</a:t>
            </a:r>
            <a:r>
              <a:rPr lang="ru-RU" dirty="0" smtClean="0"/>
              <a:t>, мышцы расслаблены, бывают автоматические движения. Дыхание из судорожного становится тихим, спокойным. Наступает глубокий сон, через полчаса сменяющийся поверхностным, легким, длящимся до нескольких часов.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Помощь при эпилептических судорогах 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695828" cy="564357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Вне стен больницы Ваша помощь должна заключаться, прежде всего, в </a:t>
            </a:r>
            <a:r>
              <a:rPr lang="ru-RU" b="1" dirty="0" smtClean="0"/>
              <a:t>предупреждении травмирования пациента</a:t>
            </a:r>
            <a:r>
              <a:rPr lang="ru-RU" dirty="0" smtClean="0"/>
              <a:t>. Если Вы успели заметить предвестники припадка, поддержите больного, чтобы он не упал навзничь, со всего размаха своего роста. Постарайтесь </a:t>
            </a:r>
            <a:r>
              <a:rPr lang="ru-RU" b="1" dirty="0" smtClean="0"/>
              <a:t>плавно опустить его на пол</a:t>
            </a:r>
            <a:r>
              <a:rPr lang="ru-RU" dirty="0" smtClean="0"/>
              <a:t>, подложив под голову любой мягкий предмет (кофту, тапочки, сумку). На следующем этапе </a:t>
            </a:r>
            <a:r>
              <a:rPr lang="ru-RU" b="1" dirty="0" smtClean="0"/>
              <a:t>надо постараться разжать его зубы и вставить между ними (сбоку) какой-нибудь твердый предмет</a:t>
            </a:r>
            <a:r>
              <a:rPr lang="ru-RU" dirty="0" smtClean="0"/>
              <a:t>, обернутый тканью (ложка, обернутая полотенцем, сложенный вдвое не размотанный бинт и т.д.). Этим Вы предотвратите прикусывание языка. После окончания припадка, когда больной уснет, </a:t>
            </a:r>
            <a:r>
              <a:rPr lang="ru-RU" b="1" dirty="0" smtClean="0"/>
              <a:t>ни в коем случае не будите его</a:t>
            </a:r>
            <a:r>
              <a:rPr lang="ru-RU" dirty="0" smtClean="0"/>
              <a:t>, он должен проснуться самостоятельно.</a:t>
            </a:r>
            <a:endParaRPr lang="ru-RU" dirty="0"/>
          </a:p>
        </p:txBody>
      </p:sp>
      <p:pic>
        <p:nvPicPr>
          <p:cNvPr id="5" name="Содержимое 4" descr="24724_fotowebnota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214554"/>
            <a:ext cx="4286250" cy="28575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Внезапная смерть.</a:t>
            </a:r>
            <a:br>
              <a:rPr lang="ru-RU" sz="2800" dirty="0" smtClean="0"/>
            </a:br>
            <a:r>
              <a:rPr lang="ru-RU" sz="2800" dirty="0" smtClean="0"/>
              <a:t>Признаки и причины внезапной смерти: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Внезапная смерть сопровождается следующими неоспоримыми </a:t>
            </a:r>
            <a:r>
              <a:rPr lang="ru-RU" b="1" dirty="0" smtClean="0"/>
              <a:t>признаками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1.Отсутствие сознания. </a:t>
            </a:r>
          </a:p>
          <a:p>
            <a:r>
              <a:rPr lang="ru-RU" dirty="0" smtClean="0"/>
              <a:t>2.Отсутствие самостоятельного дыхания. </a:t>
            </a:r>
          </a:p>
          <a:p>
            <a:r>
              <a:rPr lang="ru-RU" dirty="0" smtClean="0"/>
              <a:t>3.Отсутствие пульсации на центральных артериях (сонной, бедренной). </a:t>
            </a:r>
          </a:p>
          <a:p>
            <a:r>
              <a:rPr lang="ru-RU" dirty="0" smtClean="0"/>
              <a:t>4.Расширение зрачка и отсутствие реакции на свет. 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Причинами</a:t>
            </a:r>
            <a:r>
              <a:rPr lang="ru-RU" dirty="0" smtClean="0"/>
              <a:t> внезапной смерти может быть: </a:t>
            </a:r>
          </a:p>
          <a:p>
            <a:r>
              <a:rPr lang="ru-RU" dirty="0" smtClean="0"/>
              <a:t>1.электроудар; </a:t>
            </a:r>
          </a:p>
          <a:p>
            <a:r>
              <a:rPr lang="ru-RU" dirty="0" smtClean="0"/>
              <a:t>2.нарушения сердечного ритма (при ишемической болезни сердца, миокардитах, пороках сердца); </a:t>
            </a:r>
          </a:p>
          <a:p>
            <a:r>
              <a:rPr lang="ru-RU" dirty="0" smtClean="0"/>
              <a:t>3.кровоизлияние в мозг при аневризмах или атеросклерозе сосудов, особенно на фоне повышенного давления; </a:t>
            </a:r>
          </a:p>
          <a:p>
            <a:r>
              <a:rPr lang="ru-RU" dirty="0" smtClean="0"/>
              <a:t>4.массивная кровопотеря при разрыве аневризмы аорты или других крупных сосудов; </a:t>
            </a:r>
          </a:p>
          <a:p>
            <a:r>
              <a:rPr lang="ru-RU" dirty="0" smtClean="0"/>
              <a:t>5.анафилактический шок; </a:t>
            </a:r>
          </a:p>
          <a:p>
            <a:r>
              <a:rPr lang="ru-RU" dirty="0" smtClean="0"/>
              <a:t>6.асфиксия, попадание инородного тела в трахею.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i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786322"/>
            <a:ext cx="2286016" cy="15446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89_ia2008040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214818"/>
            <a:ext cx="3929090" cy="2359144"/>
          </a:xfrm>
          <a:prstGeom prst="rect">
            <a:avLst/>
          </a:prstGeom>
        </p:spPr>
      </p:pic>
      <p:pic>
        <p:nvPicPr>
          <p:cNvPr id="5" name="Содержимое 4" descr="hwkb17_09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2022" y="1357298"/>
            <a:ext cx="3943378" cy="2571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Помощь при внезапной смерти: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5929322" cy="5786454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Реанимационные мероприятия </a:t>
            </a:r>
            <a:r>
              <a:rPr lang="ru-RU" sz="1400" dirty="0" smtClean="0"/>
              <a:t>необходимо начинать тотчас же, а еще лучше - не допуская полной остановки сердечной деятельности и дыхания. Если причиной смерти послужили асфиксия или утопление, </a:t>
            </a:r>
            <a:r>
              <a:rPr lang="ru-RU" sz="1400" b="1" dirty="0" smtClean="0"/>
              <a:t>освободите полость рта от мешающих дыханию предметов</a:t>
            </a:r>
            <a:r>
              <a:rPr lang="ru-RU" sz="1400" dirty="0" smtClean="0"/>
              <a:t>. </a:t>
            </a:r>
            <a:r>
              <a:rPr lang="ru-RU" sz="1400" b="1" dirty="0" smtClean="0"/>
              <a:t>Уложите больного на жесткую ровную поверхность, расстегните стесняющую одежду</a:t>
            </a:r>
            <a:r>
              <a:rPr lang="ru-RU" sz="1400" dirty="0" smtClean="0"/>
              <a:t>. Встаньте сбоку от больного и наложите одну ладонь на нижнюю треть грудины - по центру. Кисть другой руки положите перпендикулярно на тыльную сторону первой. Начинайте сильные </a:t>
            </a:r>
            <a:r>
              <a:rPr lang="ru-RU" sz="1400" b="1" dirty="0" smtClean="0"/>
              <a:t>толчки руками с частотой 60 - 70 в минуту</a:t>
            </a:r>
            <a:r>
              <a:rPr lang="ru-RU" sz="1400" dirty="0" smtClean="0"/>
              <a:t>. </a:t>
            </a:r>
            <a:r>
              <a:rPr lang="ru-RU" sz="1400" b="1" dirty="0" smtClean="0"/>
              <a:t>Грудина при этом должна смещаться не менее, чем на 4 - 6 см в сторону позвоночника.</a:t>
            </a:r>
            <a:r>
              <a:rPr lang="ru-RU" sz="1400" dirty="0" smtClean="0"/>
              <a:t> Эффективность массажа контролируется по прохождению пульсовой волны по сонной артерии. </a:t>
            </a:r>
          </a:p>
          <a:p>
            <a:r>
              <a:rPr lang="ru-RU" sz="1400" dirty="0" smtClean="0"/>
              <a:t>После 15 нажатий </a:t>
            </a:r>
            <a:r>
              <a:rPr lang="ru-RU" sz="1400" b="1" dirty="0" smtClean="0"/>
              <a:t>приложите свой рот </a:t>
            </a:r>
            <a:r>
              <a:rPr lang="ru-RU" sz="1400" dirty="0" smtClean="0"/>
              <a:t>через платок </a:t>
            </a:r>
            <a:r>
              <a:rPr lang="ru-RU" sz="1400" b="1" dirty="0" smtClean="0"/>
              <a:t>ко рту пациента</a:t>
            </a:r>
            <a:r>
              <a:rPr lang="ru-RU" sz="1400" dirty="0" smtClean="0"/>
              <a:t>, плотно обхватив его губами </a:t>
            </a:r>
            <a:r>
              <a:rPr lang="ru-RU" sz="1400" b="1" dirty="0" smtClean="0"/>
              <a:t>и зажав его нос</a:t>
            </a:r>
            <a:r>
              <a:rPr lang="ru-RU" sz="1400" dirty="0" smtClean="0"/>
              <a:t>, и </a:t>
            </a:r>
            <a:r>
              <a:rPr lang="ru-RU" sz="1400" b="1" dirty="0" smtClean="0"/>
              <a:t>сделайте 2 энергичных выдоха. Грудная клетка пациента должна подняться</a:t>
            </a:r>
            <a:r>
              <a:rPr lang="ru-RU" sz="1400" dirty="0" smtClean="0"/>
              <a:t>. Затем продолжите массаж сердца. Если у Вас есть помощник, то он может осуществлять массаж сердца (4 - 5 толчков), а Вы - искусственную вентиляцию легких (2 выдоха).  </a:t>
            </a:r>
          </a:p>
          <a:p>
            <a:r>
              <a:rPr lang="ru-RU" sz="1400" dirty="0" smtClean="0"/>
              <a:t>Эффективность реанимационных мероприятий подтверждается появлением самостоятельных сокращений сердца (пульс на сонной артерии) и сужением зрачка. При появлении дыхания реанимационную помощь можно прекратить и срочно госпитализировать пациента. </a:t>
            </a:r>
          </a:p>
          <a:p>
            <a:r>
              <a:rPr lang="ru-RU" sz="1400" dirty="0" smtClean="0"/>
              <a:t>При отсутствии благоприятных признаков реанимацию проводят в течение 30 мин, после чего прекращают массаж сердца и вентиляцию легких.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Вывихи и переломы.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552952" cy="4724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Вывихами называются </a:t>
            </a:r>
            <a:r>
              <a:rPr lang="ru-RU" dirty="0" smtClean="0"/>
              <a:t>стойкое смещение суставных частей сочленяющихся костей, сопровождающееся повреждением суставной сумки. Признаками вывиха служат:</a:t>
            </a:r>
          </a:p>
          <a:p>
            <a:r>
              <a:rPr lang="ru-RU" dirty="0" smtClean="0"/>
              <a:t>1.изменение формы сустава; </a:t>
            </a:r>
          </a:p>
          <a:p>
            <a:r>
              <a:rPr lang="ru-RU" dirty="0" smtClean="0"/>
              <a:t>2.нехарактерное положение конечности; </a:t>
            </a:r>
          </a:p>
          <a:p>
            <a:r>
              <a:rPr lang="ru-RU" dirty="0" smtClean="0"/>
              <a:t>3.боль; </a:t>
            </a:r>
          </a:p>
          <a:p>
            <a:r>
              <a:rPr lang="ru-RU" dirty="0" smtClean="0"/>
              <a:t>4.пружинящая фиксация конечности при попытке придать ей физиологическое положение; </a:t>
            </a:r>
          </a:p>
          <a:p>
            <a:r>
              <a:rPr lang="ru-RU" dirty="0" smtClean="0"/>
              <a:t>5.нарушение функции сустава. </a:t>
            </a:r>
            <a:endParaRPr lang="ru-RU" dirty="0"/>
          </a:p>
        </p:txBody>
      </p:sp>
      <p:pic>
        <p:nvPicPr>
          <p:cNvPr id="5" name="Содержимое 4" descr="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0694" y="3571876"/>
            <a:ext cx="2924196" cy="3062584"/>
          </a:xfrm>
        </p:spPr>
      </p:pic>
      <p:pic>
        <p:nvPicPr>
          <p:cNvPr id="7" name="Рисунок 6" descr="i5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183797"/>
            <a:ext cx="2928958" cy="208327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Помощь при вывихе: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357298"/>
            <a:ext cx="5981712" cy="53578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Поскольку любое, даже незначительное движение конечности несет </a:t>
            </a:r>
            <a:r>
              <a:rPr lang="ru-RU" b="1" dirty="0" smtClean="0"/>
              <a:t>нестерпимую боль</a:t>
            </a:r>
            <a:r>
              <a:rPr lang="ru-RU" dirty="0" smtClean="0"/>
              <a:t>, прежде всего, Вы должны </a:t>
            </a:r>
            <a:r>
              <a:rPr lang="ru-RU" b="1" dirty="0" smtClean="0"/>
              <a:t>зафиксировать конечность в том положении, в котором она оказалась, </a:t>
            </a:r>
            <a:r>
              <a:rPr lang="ru-RU" dirty="0" smtClean="0"/>
              <a:t>обеспечив ей покой на этапе госпитализации. Для этого используются транспортные шины, специальные повязки или </a:t>
            </a:r>
            <a:r>
              <a:rPr lang="ru-RU" b="1" dirty="0" smtClean="0"/>
              <a:t>любые подручные средства</a:t>
            </a:r>
            <a:r>
              <a:rPr lang="ru-RU" dirty="0" smtClean="0"/>
              <a:t>. Для иммобилизации верхней конечности можно использовать косынку, узкие концы которой завязывают через шею. При вывихе нижней конечности под нее и с боков подкладывают шины или доски и прибинтовывают к ним конечность. При вывихе пальцев кисти производят иммобилизацию всей кисти к какой либо ровной твердой поверхности. В области суставов между шиной и конечностью прокладывают слой ваты. При вывихе нижней челюсти под нее подводят пращевидную повязку (напоминает повязку, надеваемую на руку дежурным), концы которой перекрестным образом завязывают на затылке.</a:t>
            </a:r>
          </a:p>
          <a:p>
            <a:endParaRPr lang="ru-RU" dirty="0"/>
          </a:p>
        </p:txBody>
      </p:sp>
      <p:pic>
        <p:nvPicPr>
          <p:cNvPr id="5" name="Содержимое 4" descr="i5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512" y="1571612"/>
            <a:ext cx="2609616" cy="465296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6810" y="1857364"/>
            <a:ext cx="4167190" cy="33337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Переломы.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5857884" cy="55721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Переломами называют </a:t>
            </a:r>
            <a:r>
              <a:rPr lang="ru-RU" b="1" dirty="0" smtClean="0"/>
              <a:t>повреждение кости с нарушением ее целостнос</a:t>
            </a:r>
            <a:r>
              <a:rPr lang="ru-RU" dirty="0" smtClean="0"/>
              <a:t>ти. Переломы могут быть </a:t>
            </a:r>
            <a:r>
              <a:rPr lang="ru-RU" b="1" dirty="0" smtClean="0"/>
              <a:t>закрытыми</a:t>
            </a:r>
            <a:r>
              <a:rPr lang="ru-RU" dirty="0" smtClean="0"/>
              <a:t> (без повреждения кожного покрова) и </a:t>
            </a:r>
            <a:r>
              <a:rPr lang="ru-RU" b="1" dirty="0" smtClean="0"/>
              <a:t>открытыми</a:t>
            </a:r>
            <a:r>
              <a:rPr lang="ru-RU" dirty="0" smtClean="0"/>
              <a:t> (с повреждением кожного покрова). Возможны также трещины кости.</a:t>
            </a:r>
          </a:p>
          <a:p>
            <a:pPr>
              <a:buNone/>
            </a:pPr>
            <a:r>
              <a:rPr lang="ru-RU" b="1" dirty="0" smtClean="0"/>
              <a:t>Признаками перелома служат:</a:t>
            </a:r>
          </a:p>
          <a:p>
            <a:r>
              <a:rPr lang="ru-RU" dirty="0" smtClean="0"/>
              <a:t>1.деформация конечности в месте перелома; </a:t>
            </a:r>
          </a:p>
          <a:p>
            <a:r>
              <a:rPr lang="ru-RU" dirty="0" smtClean="0"/>
              <a:t>2.невозможность движения конечности; </a:t>
            </a:r>
          </a:p>
          <a:p>
            <a:r>
              <a:rPr lang="ru-RU" dirty="0" smtClean="0"/>
              <a:t>3.укорочение конечности; </a:t>
            </a:r>
          </a:p>
          <a:p>
            <a:r>
              <a:rPr lang="ru-RU" dirty="0" smtClean="0"/>
              <a:t>4.похрустывание костных отломков под кожей; </a:t>
            </a:r>
          </a:p>
          <a:p>
            <a:r>
              <a:rPr lang="ru-RU" dirty="0" smtClean="0"/>
              <a:t>5.боль при осевом поколачивании (вдоль кости); </a:t>
            </a:r>
          </a:p>
          <a:p>
            <a:r>
              <a:rPr lang="ru-RU" dirty="0" smtClean="0"/>
              <a:t>6.при переломе костей таза - невозможность оторвать ногу от поверхности, на которой лежит пациент. </a:t>
            </a:r>
          </a:p>
          <a:p>
            <a:r>
              <a:rPr lang="ru-RU" dirty="0" smtClean="0"/>
              <a:t>Основные признаки при ушибах и переломах - </a:t>
            </a:r>
            <a:r>
              <a:rPr lang="ru-RU" b="1" dirty="0" smtClean="0"/>
              <a:t>боль, припухлость, гематома, невозможность </a:t>
            </a:r>
            <a:r>
              <a:rPr lang="ru-RU" dirty="0" smtClean="0"/>
              <a:t>движений - совпадают. Ориентироваться следует на </a:t>
            </a:r>
            <a:r>
              <a:rPr lang="ru-RU" b="1" dirty="0" smtClean="0"/>
              <a:t>ощущение похрустывания в области перелома</a:t>
            </a:r>
            <a:r>
              <a:rPr lang="ru-RU" dirty="0" smtClean="0"/>
              <a:t> и боль при осевой нагрузке. Последний симптом проверяется при легком поколачивании вдоль оси конечности. При этом возникает резкая боль в месте перелома.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Помощь при переломах: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При закрытых переломах</a:t>
            </a:r>
            <a:r>
              <a:rPr lang="ru-RU" dirty="0" smtClean="0"/>
              <a:t>, точно также как и при вывихах, необходимо </a:t>
            </a:r>
            <a:r>
              <a:rPr lang="ru-RU" b="1" dirty="0" smtClean="0"/>
              <a:t>обеспечить иммобилизацию конечности и покой</a:t>
            </a:r>
            <a:r>
              <a:rPr lang="ru-RU" dirty="0" smtClean="0"/>
              <a:t>. Использовать вспомогательные приспособления. При переломах костей бедра и плеча шины накладывают, захватывая три сустава (голеностопный, коленный, бедренный и лучезапястный, локтевой и плечевой). В остальных случаях фиксируют два сустава - выше и ниже места перелома. </a:t>
            </a:r>
            <a:r>
              <a:rPr lang="ru-RU" b="1" dirty="0" smtClean="0"/>
              <a:t>Ни в коем случае не надо пытаться сопоставить отломки костей</a:t>
            </a:r>
            <a:r>
              <a:rPr lang="ru-RU" dirty="0" smtClean="0"/>
              <a:t> - этим Вы можете вызвать кровотечение.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При открытых переломах </a:t>
            </a:r>
            <a:r>
              <a:rPr lang="ru-RU" dirty="0" smtClean="0"/>
              <a:t>перед Вами будут стоять </a:t>
            </a:r>
            <a:r>
              <a:rPr lang="ru-RU" b="1" dirty="0" smtClean="0"/>
              <a:t>две задачи</a:t>
            </a:r>
            <a:r>
              <a:rPr lang="ru-RU" dirty="0" smtClean="0"/>
              <a:t>: </a:t>
            </a:r>
            <a:r>
              <a:rPr lang="ru-RU" b="1" dirty="0" smtClean="0"/>
              <a:t>остановить кровотечение и произвести иммобилизацию конечности. </a:t>
            </a:r>
            <a:r>
              <a:rPr lang="ru-RU" dirty="0" smtClean="0"/>
              <a:t>Если Вы видите, что кровь изливается пульсирующей струей (артериальное кровотечение), выше места кровотечения следует наложить жгут. После остановки кровотечения на область раны наложите асептическую (стерильную) повязку и произведите иммобилизацию. Если кровь изливается равномерной струей, наложите давящую асептическую повязку и произведите иммобилизацию.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Первая медицинская помощь при: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Отравлениях</a:t>
            </a:r>
          </a:p>
          <a:p>
            <a:r>
              <a:rPr lang="ru-RU" dirty="0" smtClean="0"/>
              <a:t>Кровотечениях</a:t>
            </a:r>
          </a:p>
          <a:p>
            <a:r>
              <a:rPr lang="ru-RU" dirty="0" smtClean="0"/>
              <a:t>Обмороке</a:t>
            </a:r>
          </a:p>
          <a:p>
            <a:r>
              <a:rPr lang="ru-RU" dirty="0" smtClean="0"/>
              <a:t>Ожогах</a:t>
            </a:r>
          </a:p>
          <a:p>
            <a:r>
              <a:rPr lang="ru-RU" dirty="0" smtClean="0"/>
              <a:t>Отморожениях</a:t>
            </a:r>
          </a:p>
          <a:p>
            <a:r>
              <a:rPr lang="ru-RU" dirty="0" smtClean="0"/>
              <a:t>Электротравмах</a:t>
            </a:r>
          </a:p>
          <a:p>
            <a:r>
              <a:rPr lang="ru-RU" dirty="0" smtClean="0"/>
              <a:t>Судорогах</a:t>
            </a:r>
          </a:p>
          <a:p>
            <a:r>
              <a:rPr lang="ru-RU" dirty="0" smtClean="0"/>
              <a:t>Внезапной смерти</a:t>
            </a:r>
          </a:p>
          <a:p>
            <a:r>
              <a:rPr lang="ru-RU" dirty="0" smtClean="0"/>
              <a:t>Вывихах и переломах</a:t>
            </a:r>
          </a:p>
          <a:p>
            <a:r>
              <a:rPr lang="ru-RU" dirty="0" smtClean="0"/>
              <a:t>Солнечном ударе</a:t>
            </a:r>
          </a:p>
          <a:p>
            <a:r>
              <a:rPr lang="ru-RU" dirty="0" smtClean="0"/>
              <a:t>Тепловом ударе</a:t>
            </a:r>
            <a:endParaRPr lang="en-US" dirty="0" smtClean="0"/>
          </a:p>
          <a:p>
            <a:r>
              <a:rPr lang="ru-RU" dirty="0" smtClean="0"/>
              <a:t>Утоплениях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Солнечный удар.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357298"/>
            <a:ext cx="5481646" cy="511017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Солнечный удар - перегревание </a:t>
            </a:r>
            <a:r>
              <a:rPr lang="ru-RU" dirty="0" smtClean="0"/>
              <a:t>в результате длительного пребывания на солнце и прямого воздействия солнечных лучей на голову.</a:t>
            </a:r>
          </a:p>
          <a:p>
            <a:pPr>
              <a:buNone/>
            </a:pPr>
            <a:r>
              <a:rPr lang="ru-RU" b="1" dirty="0" smtClean="0"/>
              <a:t>Признаки</a:t>
            </a:r>
            <a:r>
              <a:rPr lang="ru-RU" dirty="0" smtClean="0"/>
              <a:t> солнечного удара:</a:t>
            </a:r>
          </a:p>
          <a:p>
            <a:r>
              <a:rPr lang="ru-RU" dirty="0" smtClean="0"/>
              <a:t>Повышение температуры тела.</a:t>
            </a:r>
          </a:p>
          <a:p>
            <a:r>
              <a:rPr lang="ru-RU" dirty="0" smtClean="0"/>
              <a:t>Покраснение кожного покрова.</a:t>
            </a:r>
          </a:p>
          <a:p>
            <a:r>
              <a:rPr lang="ru-RU" dirty="0" smtClean="0"/>
              <a:t>Усиление потоотделения.</a:t>
            </a:r>
          </a:p>
          <a:p>
            <a:r>
              <a:rPr lang="ru-RU" dirty="0" smtClean="0"/>
              <a:t>Учащение пульса и дыхания.</a:t>
            </a:r>
          </a:p>
          <a:p>
            <a:r>
              <a:rPr lang="ru-RU" dirty="0" smtClean="0"/>
              <a:t>Головная боль, слабость.</a:t>
            </a:r>
          </a:p>
          <a:p>
            <a:r>
              <a:rPr lang="ru-RU" dirty="0" smtClean="0"/>
              <a:t>Шум в ушах.</a:t>
            </a:r>
          </a:p>
          <a:p>
            <a:r>
              <a:rPr lang="ru-RU" dirty="0" smtClean="0"/>
              <a:t>Тошнота, рвота.</a:t>
            </a:r>
          </a:p>
          <a:p>
            <a:r>
              <a:rPr lang="ru-RU" dirty="0" smtClean="0"/>
              <a:t>потеря сознания, судороги.</a:t>
            </a:r>
          </a:p>
          <a:p>
            <a:r>
              <a:rPr lang="ru-RU" dirty="0" smtClean="0"/>
              <a:t>Нередко ожоги кожи</a:t>
            </a:r>
          </a:p>
          <a:p>
            <a:endParaRPr lang="ru-RU" dirty="0"/>
          </a:p>
        </p:txBody>
      </p:sp>
      <p:pic>
        <p:nvPicPr>
          <p:cNvPr id="5" name="Содержимое 4" descr="i88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2132" y="2428868"/>
            <a:ext cx="2467632" cy="375285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Помощь при солнечном ударе: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5553084" cy="54292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Пострадавшего следует немедленно </a:t>
            </a:r>
            <a:r>
              <a:rPr lang="ru-RU" b="1" dirty="0" smtClean="0"/>
              <a:t>уложить с приподнятым головным концом </a:t>
            </a:r>
            <a:r>
              <a:rPr lang="ru-RU" dirty="0" smtClean="0"/>
              <a:t>в тенистом месте или </a:t>
            </a:r>
            <a:r>
              <a:rPr lang="ru-RU" b="1" dirty="0" smtClean="0"/>
              <a:t>прохладном помещении.</a:t>
            </a:r>
          </a:p>
          <a:p>
            <a:r>
              <a:rPr lang="ru-RU" dirty="0" smtClean="0"/>
              <a:t>С пострадавшего нужно </a:t>
            </a:r>
            <a:r>
              <a:rPr lang="ru-RU" b="1" dirty="0" smtClean="0"/>
              <a:t>снять одежду</a:t>
            </a:r>
            <a:r>
              <a:rPr lang="ru-RU" dirty="0" smtClean="0"/>
              <a:t>, уложить и </a:t>
            </a:r>
            <a:r>
              <a:rPr lang="ru-RU" b="1" dirty="0" smtClean="0"/>
              <a:t>обернуть во влажные простыни</a:t>
            </a:r>
            <a:r>
              <a:rPr lang="ru-RU" dirty="0" smtClean="0"/>
              <a:t> или полотенца.</a:t>
            </a:r>
          </a:p>
          <a:p>
            <a:r>
              <a:rPr lang="ru-RU" b="1" dirty="0" smtClean="0"/>
              <a:t>На голову </a:t>
            </a:r>
            <a:r>
              <a:rPr lang="ru-RU" dirty="0" smtClean="0"/>
              <a:t>пострадавшего положить пузырь со льдом или с холодной водой, или </a:t>
            </a:r>
            <a:r>
              <a:rPr lang="ru-RU" b="1" dirty="0" smtClean="0"/>
              <a:t>холодный компресс.</a:t>
            </a:r>
          </a:p>
          <a:p>
            <a:r>
              <a:rPr lang="ru-RU" dirty="0" smtClean="0"/>
              <a:t>При перегревании важно </a:t>
            </a:r>
            <a:r>
              <a:rPr lang="ru-RU" b="1" dirty="0" smtClean="0"/>
              <a:t>в первую очередь охлаждать голову</a:t>
            </a:r>
            <a:r>
              <a:rPr lang="ru-RU" dirty="0" smtClean="0"/>
              <a:t>, так как в этом случае особенно страдает центральная нервная система.</a:t>
            </a:r>
          </a:p>
          <a:p>
            <a:r>
              <a:rPr lang="ru-RU" b="1" dirty="0" smtClean="0"/>
              <a:t>Нельзя пострадавшего погружать в холодную воду,</a:t>
            </a:r>
            <a:r>
              <a:rPr lang="ru-RU" dirty="0" smtClean="0"/>
              <a:t> так как возможна рефлекторная остановка сердца.</a:t>
            </a:r>
          </a:p>
          <a:p>
            <a:r>
              <a:rPr lang="ru-RU" b="1" dirty="0" smtClean="0"/>
              <a:t>Охлаждение следует проводить постепенно</a:t>
            </a:r>
            <a:r>
              <a:rPr lang="ru-RU" dirty="0" smtClean="0"/>
              <a:t>, избегая большой разницы температур.</a:t>
            </a:r>
          </a:p>
          <a:p>
            <a:r>
              <a:rPr lang="ru-RU" dirty="0" smtClean="0"/>
              <a:t>Давать пострадавшему обильное </a:t>
            </a:r>
            <a:r>
              <a:rPr lang="ru-RU" b="1" dirty="0" smtClean="0"/>
              <a:t>холодное питье </a:t>
            </a:r>
            <a:r>
              <a:rPr lang="ru-RU" dirty="0" smtClean="0"/>
              <a:t>(вода, чай, кофе, сок).</a:t>
            </a:r>
          </a:p>
          <a:p>
            <a:r>
              <a:rPr lang="ru-RU" b="1" dirty="0" smtClean="0"/>
              <a:t>При наличие ожогов </a:t>
            </a:r>
            <a:r>
              <a:rPr lang="ru-RU" dirty="0" smtClean="0"/>
              <a:t>необходимо пораженную кожу </a:t>
            </a:r>
            <a:r>
              <a:rPr lang="ru-RU" b="1" dirty="0" smtClean="0"/>
              <a:t>смазать вазелином</a:t>
            </a:r>
            <a:r>
              <a:rPr lang="ru-RU" dirty="0" smtClean="0"/>
              <a:t>, пузыри не вскрывать, наложить сухую стерильную повязку и обратиться в лечебное учреждение. </a:t>
            </a:r>
          </a:p>
          <a:p>
            <a:endParaRPr lang="ru-RU" dirty="0"/>
          </a:p>
        </p:txBody>
      </p:sp>
      <p:pic>
        <p:nvPicPr>
          <p:cNvPr id="5" name="Содержимое 4" descr="77i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9322" y="1571611"/>
            <a:ext cx="2824193" cy="2127559"/>
          </a:xfrm>
        </p:spPr>
      </p:pic>
      <p:pic>
        <p:nvPicPr>
          <p:cNvPr id="6" name="Рисунок 5" descr="667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214818"/>
            <a:ext cx="2857487" cy="214311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Тепловой удар.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8553480" cy="503874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Тепловой удар</a:t>
            </a:r>
            <a:r>
              <a:rPr lang="ru-RU" dirty="0" smtClean="0"/>
              <a:t> - патологическое состояние, обусловленное общим </a:t>
            </a:r>
            <a:r>
              <a:rPr lang="ru-RU" b="1" dirty="0" smtClean="0"/>
              <a:t>резким перегреванием организма </a:t>
            </a:r>
            <a:r>
              <a:rPr lang="ru-RU" dirty="0" smtClean="0"/>
              <a:t>в результате воздействия внешних тепловых факторов. </a:t>
            </a:r>
          </a:p>
          <a:p>
            <a:r>
              <a:rPr lang="ru-RU" b="1" dirty="0" smtClean="0"/>
              <a:t>Причины - нарушение терморегуляции, возникающее под влиянием поступления избыточного тепла из окружающей среды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Перегреванию организма способствуют условия, затрудняющие теплоотдачу:</a:t>
            </a:r>
          </a:p>
          <a:p>
            <a:r>
              <a:rPr lang="ru-RU" dirty="0" smtClean="0"/>
              <a:t>Высокая влажность и неподвижность воздуха.</a:t>
            </a:r>
          </a:p>
          <a:p>
            <a:r>
              <a:rPr lang="ru-RU" dirty="0" smtClean="0"/>
              <a:t>Физическое напряжение.</a:t>
            </a:r>
          </a:p>
          <a:p>
            <a:r>
              <a:rPr lang="ru-RU" dirty="0" smtClean="0"/>
              <a:t>Усиленное питание.</a:t>
            </a:r>
          </a:p>
          <a:p>
            <a:r>
              <a:rPr lang="ru-RU" dirty="0" smtClean="0"/>
              <a:t>Длительное ношение одежды из синтетической, кожаной или прорезиненной ткани в условиях повышенной температуры окружающей среды.</a:t>
            </a:r>
          </a:p>
          <a:p>
            <a:r>
              <a:rPr lang="ru-RU" dirty="0" smtClean="0"/>
              <a:t>Недостаточный прием внутрь жидкости.</a:t>
            </a:r>
          </a:p>
          <a:p>
            <a:r>
              <a:rPr lang="ru-RU" dirty="0" smtClean="0"/>
              <a:t>Признаки теплового удара точно такие же как и при солнечном ударе.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_278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9527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44i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8" y="3000372"/>
            <a:ext cx="3175575" cy="23652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Утопления.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5715040" cy="550072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Утопление — смерть или терминальное состояние</a:t>
            </a:r>
            <a:r>
              <a:rPr lang="ru-RU" dirty="0" smtClean="0"/>
              <a:t>, возникающее в результате проникновения воды (реже — других жидкостей и сыпучих материалов) в лёгкие и дыхательные пути. Причины утопления</a:t>
            </a:r>
          </a:p>
          <a:p>
            <a:r>
              <a:rPr lang="ru-RU" dirty="0" smtClean="0"/>
              <a:t>Утопление происходит по разным причинам. Часто люди тонут, пренебрегая элементарными мерами предосторожности (не заплывать за буйки, не купаться в нетрезвом виде, не купаться в сомнительных водоёмах, не купаться в шторм). При утоплении большую роль играет фактор страха.</a:t>
            </a:r>
          </a:p>
          <a:p>
            <a:r>
              <a:rPr lang="ru-RU" dirty="0" smtClean="0"/>
              <a:t>Так, часто не умеющие плавать, случайно оказавшиеся в воде на большой глубине начинают хаотично грести руками и ногами с криком «Спасите, я тону!». Тем самым они выпускают воздух из лёгких и неизбежно погружаются в воду.</a:t>
            </a:r>
          </a:p>
          <a:p>
            <a:r>
              <a:rPr lang="ru-RU" dirty="0" smtClean="0"/>
              <a:t>Утопление может возникнуть и у любителей подводного плавания. Подчас это ещё более опасно, чем простое утопление, особенно если нырять в одиночку. Часто утопление аквалангистов сопровождается так называемой «Кессонной болезнью».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Помощь при утоплении:</a:t>
            </a:r>
            <a:endParaRPr lang="ru-RU" sz="2800" dirty="0"/>
          </a:p>
        </p:txBody>
      </p:sp>
      <p:pic>
        <p:nvPicPr>
          <p:cNvPr id="5" name="Содержимое 4" descr="52omz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290" y="1142984"/>
            <a:ext cx="3429024" cy="2368466"/>
          </a:xfrm>
        </p:spPr>
      </p:pic>
      <p:pic>
        <p:nvPicPr>
          <p:cNvPr id="6" name="Содержимое 5" descr="53omz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143248"/>
            <a:ext cx="3557614" cy="2457285"/>
          </a:xfrm>
        </p:spPr>
      </p:pic>
      <p:pic>
        <p:nvPicPr>
          <p:cNvPr id="7" name="Рисунок 6" descr="54om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4143380"/>
            <a:ext cx="3571900" cy="246715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Типы утоплений.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00174"/>
            <a:ext cx="8553480" cy="482442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Различают несколько типов утопления: истинный («аспирационный», «мокрый»), ложный («асфиктический», «сухой», «спастический»), синкопальный («рефлекторный») и смешанный.</a:t>
            </a:r>
          </a:p>
          <a:p>
            <a:r>
              <a:rPr lang="ru-RU" b="1" dirty="0" smtClean="0"/>
              <a:t>«Мокрое» </a:t>
            </a:r>
            <a:r>
              <a:rPr lang="ru-RU" dirty="0" smtClean="0"/>
              <a:t>утопление — возникает, когда в дыхательные пути и лёгкие попадает большое количество жидкости. Как правило, это случается с теми людьми, которые до последнего борются за жизнь. Встречается в среднем в 20% случаях.</a:t>
            </a:r>
          </a:p>
          <a:p>
            <a:r>
              <a:rPr lang="ru-RU" b="1" dirty="0" smtClean="0"/>
              <a:t>«Сухое» </a:t>
            </a:r>
            <a:r>
              <a:rPr lang="ru-RU" dirty="0" smtClean="0"/>
              <a:t>утопление возникает, когда происходит спазм голосовой щели и в результате жидкость не проникает в лёгкие. Встречается в среднем в 35% случаях.</a:t>
            </a:r>
          </a:p>
          <a:p>
            <a:r>
              <a:rPr lang="ru-RU" b="1" dirty="0" smtClean="0"/>
              <a:t>Синкопальное </a:t>
            </a:r>
            <a:r>
              <a:rPr lang="ru-RU" dirty="0" smtClean="0"/>
              <a:t>утопление происходит при рефлекторной остановке сердца из-за спазма сосудов. В этом случае потерпевший, как правило, сразу идёт на дно. Встречается в среднем в 10% случаях.</a:t>
            </a:r>
          </a:p>
          <a:p>
            <a:r>
              <a:rPr lang="ru-RU" b="1" dirty="0" smtClean="0"/>
              <a:t>Смешанный </a:t>
            </a:r>
            <a:r>
              <a:rPr lang="ru-RU" dirty="0" smtClean="0"/>
              <a:t>тип утопления характеризуется наличием признаков как «мокрого», так и «сухого» типов. Встречается в среднем в 20% случаях.</a:t>
            </a:r>
          </a:p>
          <a:p>
            <a:pPr>
              <a:buNone/>
            </a:pPr>
            <a:r>
              <a:rPr lang="ru-RU" dirty="0" smtClean="0"/>
              <a:t>Пословица </a:t>
            </a:r>
            <a:r>
              <a:rPr lang="ru-RU" b="1" dirty="0" smtClean="0"/>
              <a:t>«Спасение утопающих — дело рук самих утопающих» </a:t>
            </a:r>
            <a:r>
              <a:rPr lang="ru-RU" dirty="0" smtClean="0"/>
              <a:t>не лишена смысла. В критической ситуации самое главное — не растеряться. При попадании в воду необходимо трезво оценить ситуацию, успокоиться и плыть к берегу.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Отравления: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Отравления или интоксикации развиваются вследствие воздействия на организм различных токсических веществ. Чаще всего эти вещества применяются в быту и попадают в организм человека. Симптомы отравления будут зависеть от природы химического вещества (щелочи, кислоты, пищевые токсины) и пути попадания его в организм (через рот, кожу, кровь). В зависимости от этого и будет определяться алгоритм оказания первой помощи пострадавшему.</a:t>
            </a:r>
          </a:p>
          <a:p>
            <a:r>
              <a:rPr lang="ru-RU" sz="2000" b="1" dirty="0" smtClean="0"/>
              <a:t> Признаками отравления служат</a:t>
            </a:r>
            <a:r>
              <a:rPr lang="ru-RU" sz="2000" dirty="0" smtClean="0"/>
              <a:t>: </a:t>
            </a:r>
            <a:r>
              <a:rPr lang="ru-RU" sz="2000" b="1" dirty="0" smtClean="0"/>
              <a:t>тошнота, рвота, боль в области желудка и кишечника, диарея, </a:t>
            </a:r>
            <a:r>
              <a:rPr lang="ru-RU" sz="2000" dirty="0" smtClean="0"/>
              <a:t>нарушение функций сердечнососудистой системы, психомоторное возбуждение или заторможенность. У больного могут наблюдаться тахикардия, бледность кожных покровов, возможно состояние коллапса. При отсутствии своевременной помощи у больного может наблюдаться почечная недостаточность, что проявляется задержкой или полным прекращением мочеиспускания. При отравлениях разъедающими веществами (кислоты, щелочи) можно увидеть ожоги на слизистой оболочке рта и губах. При отравлениях ядами, действующими на центральную нервную систему, возможно нарушение дыхания вплоть до полного его прекращения.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3467757_197670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642918"/>
            <a:ext cx="6572296" cy="55864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Первая помощь при отравлениях: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4162"/>
            <a:ext cx="8777318" cy="501811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Промывание желудка</a:t>
            </a:r>
            <a:r>
              <a:rPr lang="ru-RU" sz="2000" dirty="0" smtClean="0"/>
              <a:t>. Независимо от природы химического или токсического вещества, его количества и времени попадания в организм, помощь следует начать с промывания желудка большим количеством (3-4 л) воды комнатной температуры до чистых промывных вод. Для этого Вы должны </a:t>
            </a:r>
            <a:r>
              <a:rPr lang="ru-RU" sz="2000" b="1" dirty="0" smtClean="0"/>
              <a:t>попросить пациента выпить </a:t>
            </a:r>
            <a:r>
              <a:rPr lang="ru-RU" sz="2000" dirty="0" smtClean="0"/>
              <a:t>за один прием как можно больше </a:t>
            </a:r>
            <a:r>
              <a:rPr lang="ru-RU" sz="2000" b="1" dirty="0" smtClean="0"/>
              <a:t>тепловатой, чуть подсоленной воды и вызвать рвоту</a:t>
            </a:r>
            <a:r>
              <a:rPr lang="ru-RU" sz="2000" dirty="0" smtClean="0"/>
              <a:t>, нажимая пальцами на корень языка. Такую манипуляция Вы должны повторить 2 - 3 раза, после чего дать пациенту 2 - 3 столовые ложки размятого активированного угля и слабительное. Если Вы знаете, что Ваш пациент отравился кислотой, ни в коем случае не надо пытаться нейтрализовать действие этих веществ щелочью (например, раствором соды) и наоборот. Бурно выделяющиеся газы могут вызвать разрыв в стенке желудка и содержимое изольется в брюшную полость.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Кровотечения.</a:t>
            </a:r>
            <a:endParaRPr lang="ru-RU" sz="2800" dirty="0"/>
          </a:p>
        </p:txBody>
      </p:sp>
      <p:pic>
        <p:nvPicPr>
          <p:cNvPr id="4" name="Содержимое 3" descr="med_gallery_2331_2404_183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8300" y="2071678"/>
            <a:ext cx="4400028" cy="3513147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00600" y="2500306"/>
            <a:ext cx="4343400" cy="3114684"/>
          </a:xfrm>
        </p:spPr>
        <p:txBody>
          <a:bodyPr/>
          <a:lstStyle/>
          <a:p>
            <a:r>
              <a:rPr lang="ru-RU" dirty="0" smtClean="0"/>
              <a:t>Артериальное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венозное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Признаки артериального кровотечения: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 повреждении артерии кровь имеет </a:t>
            </a:r>
            <a:r>
              <a:rPr lang="ru-RU" sz="2000" b="1" dirty="0" smtClean="0"/>
              <a:t>ярко-алый цвет </a:t>
            </a:r>
            <a:r>
              <a:rPr lang="ru-RU" sz="2000" dirty="0" smtClean="0"/>
              <a:t>и </a:t>
            </a:r>
            <a:r>
              <a:rPr lang="ru-RU" sz="2000" b="1" dirty="0" smtClean="0"/>
              <a:t>фонтанирует</a:t>
            </a:r>
            <a:r>
              <a:rPr lang="ru-RU" sz="2000" dirty="0" smtClean="0"/>
              <a:t> из раны. Учитывая, что артериальная кровь поступает от сердца к периферии, кровотечение можно остановить, пережимая поврежденный сосуд выше места повреждения. </a:t>
            </a:r>
            <a:r>
              <a:rPr lang="ru-RU" sz="2000" b="1" dirty="0" smtClean="0"/>
              <a:t>Пережать артерию</a:t>
            </a:r>
            <a:r>
              <a:rPr lang="ru-RU" sz="2000" dirty="0" smtClean="0"/>
              <a:t> можно, лишь прижав ее к кости. </a:t>
            </a:r>
          </a:p>
          <a:p>
            <a:endParaRPr lang="ru-RU" sz="2000" dirty="0"/>
          </a:p>
        </p:txBody>
      </p:sp>
      <p:pic>
        <p:nvPicPr>
          <p:cNvPr id="5" name="Содержимое 4" descr="1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3627" y="1214422"/>
            <a:ext cx="4008524" cy="521497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58200" cy="5207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Помощь при артериальных кровотечениях: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58" y="5929330"/>
            <a:ext cx="4829180" cy="5524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Жгут может быть наложен не больше, чем на 2 ч летом и на 1 ч зимой, поэтому под жгут необходимо вложить записку, где будет указано время наложения жгута.</a:t>
            </a:r>
          </a:p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43306" y="928670"/>
            <a:ext cx="5340350" cy="4800600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/>
              <a:t>Пальцевое прижатие</a:t>
            </a:r>
            <a:r>
              <a:rPr lang="ru-RU" sz="2600" dirty="0" smtClean="0"/>
              <a:t>. Для экстренной остановки кровотечения необходимо прижать артерию к кости пальцами либо, если это бедренная артерия, - кулаком. Однако долго удерживать пальцы с таким усилием Вам не удастся, поэтому пока Вы удерживаете артерию пальцами, кому-то надо срочно найти резиновый артериальный жгут, марлевые салфетки и вату. </a:t>
            </a:r>
          </a:p>
          <a:p>
            <a:r>
              <a:rPr lang="ru-RU" sz="2600" b="1" dirty="0" smtClean="0"/>
              <a:t>Наложение артериального жгута</a:t>
            </a:r>
            <a:r>
              <a:rPr lang="ru-RU" sz="2600" dirty="0" smtClean="0"/>
              <a:t>. На месте пальцевого прижатия необходимо наложить несколько туров артериального жгута, подложив под него марлевые салфетки и вату. О правильном наложении жгута свидетельствует прекращение кровотечения из раны (после первого же тура затянутого жгута) и отсутствие пульсации ниже места наложения жгута. Слабо наложенный жгут только усилит кровотечение.</a:t>
            </a:r>
          </a:p>
          <a:p>
            <a:endParaRPr lang="ru-RU" dirty="0"/>
          </a:p>
        </p:txBody>
      </p:sp>
      <p:pic>
        <p:nvPicPr>
          <p:cNvPr id="5" name="Содержимое 4" descr="12.jpe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165475" cy="41275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307</TotalTime>
  <Words>3430</Words>
  <Application>Microsoft Office PowerPoint</Application>
  <PresentationFormat>Экран (4:3)</PresentationFormat>
  <Paragraphs>158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Выполнила: Щербинина А.П. Группа: Пол-22 </vt:lpstr>
      <vt:lpstr>Первая медицинская помощь — это комплекс простейших медицинских мероприятий с использованием лекарственных средств, выполняемых медицинским работником (врачом, фельдшером, медсестрой (медбратом) или, как в некоторых странах, парамедиком) либо человеком, не имеющим медицинского образования, но обладающим навыками оказания первой медицинской помощи, на месте получения травмы и/или возникновения какого-либо острого или обострения хронического заболевания в порядке само- и взаимопомощи, а также участниками аварийно-спасательных работ с использованием табельных и подручных средств.  Основная цель первой медицинской помощи — оказание помощи человеку, получившему травму или страдающему от внезапного приступа заболевания, до момента прибытия квалифицированной медицинской помощи.</vt:lpstr>
      <vt:lpstr>Первая медицинская помощь при: </vt:lpstr>
      <vt:lpstr>Отравления:</vt:lpstr>
      <vt:lpstr>Слайд 5</vt:lpstr>
      <vt:lpstr>Первая помощь при отравлениях:</vt:lpstr>
      <vt:lpstr>Кровотечения.</vt:lpstr>
      <vt:lpstr>Признаки артериального кровотечения: </vt:lpstr>
      <vt:lpstr>Помощь при артериальных кровотечениях: </vt:lpstr>
      <vt:lpstr>Признаки венозного кровотечения: </vt:lpstr>
      <vt:lpstr>Помощь при венозных кровотечениях: </vt:lpstr>
      <vt:lpstr>Признаки капиллярного кровотечения: </vt:lpstr>
      <vt:lpstr>Помощь при капиллярных кровотечениях: </vt:lpstr>
      <vt:lpstr>Обморок.</vt:lpstr>
      <vt:lpstr>Помощь при обмороке:</vt:lpstr>
      <vt:lpstr>Ожоги.</vt:lpstr>
      <vt:lpstr>Помощь при ожогах:</vt:lpstr>
      <vt:lpstr>Отморожения.</vt:lpstr>
      <vt:lpstr>Помощь при отморожении:</vt:lpstr>
      <vt:lpstr>Электротравма.</vt:lpstr>
      <vt:lpstr>Помощь при поражении электрическим током: :</vt:lpstr>
      <vt:lpstr>Судороги. Эпилептический статус. </vt:lpstr>
      <vt:lpstr>Помощь при эпилептических судорогах :</vt:lpstr>
      <vt:lpstr>Внезапная смерть. Признаки и причины внезапной смерти: </vt:lpstr>
      <vt:lpstr>Помощь при внезапной смерти: </vt:lpstr>
      <vt:lpstr>Вывихи и переломы. </vt:lpstr>
      <vt:lpstr>Помощь при вывихе:</vt:lpstr>
      <vt:lpstr>Переломы.</vt:lpstr>
      <vt:lpstr>Помощь при переломах: </vt:lpstr>
      <vt:lpstr>Солнечный удар. </vt:lpstr>
      <vt:lpstr>Помощь при солнечном ударе:</vt:lpstr>
      <vt:lpstr>Тепловой удар. </vt:lpstr>
      <vt:lpstr>Слайд 33</vt:lpstr>
      <vt:lpstr>Утопления.</vt:lpstr>
      <vt:lpstr>Помощь при утоплении:</vt:lpstr>
      <vt:lpstr>Типы утоплений.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 студентка гр.Нрт-09(11)-1 Губкина Надежда</dc:title>
  <cp:lastModifiedBy>Admin</cp:lastModifiedBy>
  <cp:revision>38</cp:revision>
  <dcterms:modified xsi:type="dcterms:W3CDTF">2013-05-29T14:02:17Z</dcterms:modified>
</cp:coreProperties>
</file>