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66" r:id="rId5"/>
    <p:sldId id="259" r:id="rId6"/>
    <p:sldId id="268" r:id="rId7"/>
    <p:sldId id="261" r:id="rId8"/>
    <p:sldId id="262" r:id="rId9"/>
    <p:sldId id="260" r:id="rId10"/>
    <p:sldId id="263" r:id="rId11"/>
    <p:sldId id="264" r:id="rId12"/>
    <p:sldId id="277" r:id="rId13"/>
    <p:sldId id="269" r:id="rId14"/>
    <p:sldId id="265" r:id="rId15"/>
    <p:sldId id="267" r:id="rId16"/>
    <p:sldId id="271" r:id="rId17"/>
    <p:sldId id="278" r:id="rId18"/>
    <p:sldId id="290" r:id="rId19"/>
    <p:sldId id="291" r:id="rId20"/>
    <p:sldId id="283" r:id="rId21"/>
    <p:sldId id="280" r:id="rId22"/>
    <p:sldId id="281" r:id="rId23"/>
    <p:sldId id="279" r:id="rId24"/>
    <p:sldId id="282" r:id="rId25"/>
    <p:sldId id="293" r:id="rId26"/>
    <p:sldId id="284" r:id="rId27"/>
    <p:sldId id="286" r:id="rId28"/>
    <p:sldId id="287" r:id="rId29"/>
    <p:sldId id="292" r:id="rId30"/>
    <p:sldId id="27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354" autoAdjust="0"/>
  </p:normalViewPr>
  <p:slideViewPr>
    <p:cSldViewPr>
      <p:cViewPr>
        <p:scale>
          <a:sx n="64" d="100"/>
          <a:sy n="64" d="100"/>
        </p:scale>
        <p:origin x="-147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711C2-440F-47C1-ACFC-A4664B231D31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B8D3C-103D-45DB-8A70-BE71F945B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231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Муниципальный район имени Лазо в современных границах расположен в лесостепной зоне на юге Хабаровского края и граничит на севере с Хабаровским сельским районом, на юге - с Вяземским муниципальным районом и Приморским краем, на западе – с Китайской народной республикой. Протяженность района с севера на юг составляет 280 км, с запада на восток - 260 км.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B8D3C-103D-45DB-8A70-BE71F945BA8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738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38 библиотек, 32 учреждения культурно-досугового типа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B8D3C-103D-45DB-8A70-BE71F945BA8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935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Административный центр района – рабочий поселок Переяславка находится от г. Хабаровска на расстоянии 65 км.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B8D3C-103D-45DB-8A70-BE71F945BA8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697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территории района проложены автомобильные дороги федерального значения Хабаровск-Владивосток и Хабаровск-Находка, а также крупная магистраль Дальневосточной железной дороги с выходом на порты Ванино, Советской Гавани, Находки и Владивостока.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B8D3C-103D-45DB-8A70-BE71F945BA8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837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экономике района преобладающее значение имеют лесозаготовительная, деревообрабатывающая и пищевая (переработка молока) отрасли промышленности, сельское хозяйство.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B8D3C-103D-45DB-8A70-BE71F945BA8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914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Район входит в состав главной сельскохозяйственной зоны Хабаровского края и по производству валовой продукции сельского хозяйства занимает в крае второе место (после Хабаровского района).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B8D3C-103D-45DB-8A70-BE71F945BA8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901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территории муниципального района действуют учреждения социальной сферы: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районные больницы, в состав которых входит 7 врачебно-амбулаторных поликлинических учреждений и 34 фельдшерско-акушерских пункта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B8D3C-103D-45DB-8A70-BE71F945BA8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689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 общеобразовательных школ из них 3 – начальные, 6 – основных и 19 средних.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B8D3C-103D-45DB-8A70-BE71F945BA8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791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дошкольных учреждений;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B8D3C-103D-45DB-8A70-BE71F945BA8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824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учреждения дополнительного образования детей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B8D3C-103D-45DB-8A70-BE71F945BA8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673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sve-azon@edu.27.ru" TargetMode="External"/><Relationship Id="rId2" Type="http://schemas.openxmlformats.org/officeDocument/2006/relationships/hyperlink" Target="http://obrlazo.khb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hyperlink" Target="mailto:obrlazo@edu.27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8686800" cy="255652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Добро пожаловать </a:t>
            </a:r>
            <a:br>
              <a:rPr lang="ru-RU" sz="4000" b="1" dirty="0" smtClean="0"/>
            </a:br>
            <a:r>
              <a:rPr lang="ru-RU" sz="4000" b="1" dirty="0" smtClean="0"/>
              <a:t>в муниципальный район</a:t>
            </a:r>
            <a:br>
              <a:rPr lang="ru-RU" sz="4000" b="1" dirty="0" smtClean="0"/>
            </a:br>
            <a:r>
              <a:rPr lang="ru-RU" sz="4000" b="1" dirty="0" smtClean="0"/>
              <a:t> имени Лазо </a:t>
            </a:r>
            <a:br>
              <a:rPr lang="ru-RU" sz="4000" b="1" dirty="0" smtClean="0"/>
            </a:br>
            <a:r>
              <a:rPr lang="ru-RU" sz="4000" b="1" dirty="0" smtClean="0"/>
              <a:t>Хабаровского края</a:t>
            </a:r>
            <a:endParaRPr lang="ru-RU" sz="40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40968"/>
            <a:ext cx="5154358" cy="349188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Neizvesten-instrumental_naya-kompoziciya-ochen_-krasivaya-muzyka(muzbar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61996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0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882"/>
    </mc:Choice>
    <mc:Fallback xmlns="">
      <p:transition advTm="4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476672"/>
            <a:ext cx="8050088" cy="151216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Оснащение мед. техникой больниц по приоритетному нац. проекту «Здоровье»</a:t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7170" name="Picture 2" descr="http://www.raionlazo.ru/netcat/modules/resizer/image.php?src=-netcat_files-131-162-72416836745624c1c6732d08756cdb45&amp;size=800&amp;type=1&amp;ext=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34361"/>
            <a:ext cx="6696744" cy="5022558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32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733"/>
    </mc:Choice>
    <mc:Fallback xmlns="">
      <p:transition advTm="473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raionlazo.ru/netcat/modules/resizer/image.php?src=-netcat_files-131-162-566603c61588f3d6cfef303b04fb800d&amp;size=800&amp;type=1&amp;ext=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739680" cy="355476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8531225" cy="1692424"/>
          </a:xfrm>
        </p:spPr>
        <p:txBody>
          <a:bodyPr>
            <a:noAutofit/>
          </a:bodyPr>
          <a:lstStyle/>
          <a:p>
            <a:r>
              <a:rPr lang="ru-RU" sz="3200" dirty="0"/>
              <a:t>Оснащение компьютерной техникой школ по приоритетному нац. проекту «Образование»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200" y="2492896"/>
            <a:ext cx="4038600" cy="4183063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22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137"/>
    </mc:Choice>
    <mc:Fallback xmlns="">
      <p:transition advTm="513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52400"/>
            <a:ext cx="8507288" cy="18364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Детский сад "</a:t>
            </a:r>
            <a:r>
              <a:rPr lang="ru-RU" sz="4000" b="1" dirty="0" err="1"/>
              <a:t>Гималашка</a:t>
            </a:r>
            <a:r>
              <a:rPr lang="ru-RU" sz="4000" b="1" dirty="0"/>
              <a:t>"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в </a:t>
            </a:r>
            <a:r>
              <a:rPr lang="ru-RU" sz="4000" b="1" dirty="0" err="1"/>
              <a:t>р.п</a:t>
            </a:r>
            <a:r>
              <a:rPr lang="ru-RU" sz="4000" b="1" dirty="0" smtClean="0"/>
              <a:t>. Переяславка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3" name="Picture 4" descr="http://www.raionlazo.ru/netcat/modules/resizer/image.php?src=-netcat_files-131-162-555f1c678a61717aa1c30278d1fbdddf&amp;size=800&amp;type=1&amp;ext=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84670"/>
            <a:ext cx="6336704" cy="5473330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03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791"/>
    </mc:Choice>
    <mc:Fallback xmlns="">
      <p:transition advTm="479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0" y="404664"/>
            <a:ext cx="4499992" cy="572149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Открытие стадиона Спарта после реконструкции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4820928" y="332656"/>
            <a:ext cx="4323072" cy="579350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Наш спортивный район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4569408" cy="3032944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27626"/>
            <a:ext cx="4573205" cy="303546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7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225"/>
    </mc:Choice>
    <mc:Fallback xmlns="">
      <p:transition advTm="522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107503" y="260648"/>
            <a:ext cx="4464497" cy="172819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dirty="0"/>
              <a:t>Торжественная церемония по случаю завершения капитального ремонта библиотеки </a:t>
            </a:r>
            <a:r>
              <a:rPr lang="ru-RU" dirty="0" err="1"/>
              <a:t>р.п</a:t>
            </a:r>
            <a:r>
              <a:rPr lang="ru-RU" dirty="0"/>
              <a:t>. Переяславка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4857406" y="188640"/>
            <a:ext cx="4286594" cy="27355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Дом </a:t>
            </a:r>
            <a:r>
              <a:rPr lang="ru-RU" dirty="0"/>
              <a:t>культуры в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с</a:t>
            </a:r>
            <a:r>
              <a:rPr lang="ru-RU" dirty="0"/>
              <a:t>. </a:t>
            </a:r>
            <a:r>
              <a:rPr lang="ru-RU" dirty="0" err="1"/>
              <a:t>Святогорье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677894" cy="3104952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9992" y="1772816"/>
            <a:ext cx="4339466" cy="2880320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81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262"/>
    </mc:Choice>
    <mc:Fallback xmlns="">
      <p:transition advTm="626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9144000" cy="133238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МБУК «Краеведческий музей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/>
              <a:t>муниципального района имени </a:t>
            </a:r>
            <a:r>
              <a:rPr lang="ru-RU" sz="2800" dirty="0" smtClean="0"/>
              <a:t>Лазо»</a:t>
            </a:r>
            <a:endParaRPr lang="ru-RU" sz="28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95792"/>
            <a:ext cx="4464496" cy="2985632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861" y="1700808"/>
            <a:ext cx="5058139" cy="3793604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45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12"/>
    </mc:Choice>
    <mc:Fallback xmlns="">
      <p:transition advTm="571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999852" cy="994122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Творческие коллективы </a:t>
            </a:r>
            <a:r>
              <a:rPr lang="ru-RU" sz="4400" dirty="0" smtClean="0"/>
              <a:t>района</a:t>
            </a:r>
            <a:endParaRPr lang="ru-RU" sz="4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5003916" cy="3621584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834036" cy="288032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9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87"/>
    </mc:Choice>
    <mc:Fallback xmlns="">
      <p:transition advTm="508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5148064" y="1700808"/>
            <a:ext cx="4032448" cy="453650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solidFill>
                  <a:schemeClr val="tx1"/>
                </a:solidFill>
              </a:rPr>
              <a:t>Учитель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solidFill>
                  <a:schemeClr val="tx1"/>
                </a:solidFill>
              </a:rPr>
              <a:t>английского языка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solidFill>
                  <a:schemeClr val="tx1"/>
                </a:solidFill>
              </a:rPr>
              <a:t>(дом с печным отоплением</a:t>
            </a:r>
            <a:r>
              <a:rPr lang="ru-RU" sz="3200" dirty="0" smtClean="0">
                <a:solidFill>
                  <a:schemeClr val="tx1"/>
                </a:solidFill>
              </a:rPr>
              <a:t>, программа сберегательного капитала)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69168"/>
            <a:ext cx="8295456" cy="1099592"/>
          </a:xfrm>
        </p:spPr>
        <p:txBody>
          <a:bodyPr>
            <a:noAutofit/>
          </a:bodyPr>
          <a:lstStyle/>
          <a:p>
            <a:pPr algn="ctr"/>
            <a:r>
              <a:rPr lang="ru-RU" sz="3600" b="0" i="1" dirty="0" smtClean="0">
                <a:solidFill>
                  <a:schemeClr val="tx1"/>
                </a:solidFill>
              </a:rPr>
              <a:t>Кадровая потребность </a:t>
            </a: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МБОУ СОШ  п. Золотой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9" y="1988840"/>
            <a:ext cx="5088565" cy="3816424"/>
          </a:xfr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2710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63"/>
    </mc:Choice>
    <mc:Fallback xmlns="">
      <p:transition advTm="506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107504" y="4581128"/>
            <a:ext cx="9036496" cy="216024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3000" dirty="0" smtClean="0">
                <a:solidFill>
                  <a:schemeClr val="tx1"/>
                </a:solidFill>
              </a:rPr>
              <a:t>1. Учитель русского языка,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3000" dirty="0" smtClean="0">
                <a:solidFill>
                  <a:schemeClr val="tx1"/>
                </a:solidFill>
              </a:rPr>
              <a:t>2. Учитель математики и физики</a:t>
            </a:r>
            <a:endParaRPr lang="ru-RU" sz="30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3000" dirty="0">
                <a:solidFill>
                  <a:schemeClr val="tx1"/>
                </a:solidFill>
              </a:rPr>
              <a:t>(дом с печным отоплением, </a:t>
            </a:r>
            <a:r>
              <a:rPr lang="ru-RU" sz="3000" dirty="0" smtClean="0">
                <a:solidFill>
                  <a:schemeClr val="tx1"/>
                </a:solidFill>
              </a:rPr>
              <a:t>программа сберегательного капитала)</a:t>
            </a:r>
            <a:endParaRPr lang="ru-RU" sz="30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69168"/>
            <a:ext cx="8295456" cy="1099592"/>
          </a:xfrm>
        </p:spPr>
        <p:txBody>
          <a:bodyPr>
            <a:noAutofit/>
          </a:bodyPr>
          <a:lstStyle/>
          <a:p>
            <a:pPr algn="ctr"/>
            <a:r>
              <a:rPr lang="ru-RU" sz="3600" b="0" i="1" dirty="0" smtClean="0">
                <a:solidFill>
                  <a:schemeClr val="tx1"/>
                </a:solidFill>
              </a:rPr>
              <a:t>Кадровая потребность </a:t>
            </a: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МБОУ ООШ  п. Солонцовый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32561"/>
            <a:ext cx="6336704" cy="337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62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595"/>
    </mc:Choice>
    <mc:Fallback xmlns="">
      <p:transition advTm="459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107504" y="4077072"/>
            <a:ext cx="9036496" cy="266429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3000" dirty="0" smtClean="0">
                <a:solidFill>
                  <a:schemeClr val="tx1"/>
                </a:solidFill>
              </a:rPr>
              <a:t>1. Учитель английского языка,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3000" dirty="0" smtClean="0">
                <a:solidFill>
                  <a:schemeClr val="tx1"/>
                </a:solidFill>
              </a:rPr>
              <a:t>2. Учитель математики и информатики,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3000" dirty="0" smtClean="0">
                <a:solidFill>
                  <a:schemeClr val="tx1"/>
                </a:solidFill>
              </a:rPr>
              <a:t>3. Учитель физической культуры</a:t>
            </a:r>
            <a:endParaRPr lang="ru-RU" sz="30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3000" dirty="0">
                <a:solidFill>
                  <a:schemeClr val="tx1"/>
                </a:solidFill>
              </a:rPr>
              <a:t>(дом с печным отоплением, </a:t>
            </a:r>
            <a:r>
              <a:rPr lang="ru-RU" sz="3000" dirty="0" smtClean="0">
                <a:solidFill>
                  <a:schemeClr val="tx1"/>
                </a:solidFill>
              </a:rPr>
              <a:t>программа сберегательного капитала)</a:t>
            </a:r>
            <a:endParaRPr lang="ru-RU" sz="30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69168"/>
            <a:ext cx="8295456" cy="1099592"/>
          </a:xfrm>
        </p:spPr>
        <p:txBody>
          <a:bodyPr>
            <a:noAutofit/>
          </a:bodyPr>
          <a:lstStyle/>
          <a:p>
            <a:pPr algn="ctr"/>
            <a:r>
              <a:rPr lang="ru-RU" sz="3600" b="0" i="1" dirty="0" smtClean="0">
                <a:solidFill>
                  <a:schemeClr val="tx1"/>
                </a:solidFill>
              </a:rPr>
              <a:t>Кадровая потребность </a:t>
            </a: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МБОУ СОШ  с. </a:t>
            </a:r>
            <a:r>
              <a:rPr lang="ru-RU" sz="3600" dirty="0" err="1" smtClean="0">
                <a:solidFill>
                  <a:schemeClr val="tx1"/>
                </a:solidFill>
              </a:rPr>
              <a:t>Гвасюги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1268760"/>
            <a:ext cx="6408712" cy="301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17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101"/>
    </mc:Choice>
    <mc:Fallback xmlns="">
      <p:transition advTm="510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Местоположение района на карте Хабаровского края</a:t>
            </a:r>
          </a:p>
        </p:txBody>
      </p:sp>
      <p:pic>
        <p:nvPicPr>
          <p:cNvPr id="1029" name="Picture 5" descr="http://www.raionlazo.ru/netcat/modules/resizer/image.php?src=-netcat_files-131-162-4a3d8887d7c0ad02fe9657e12258776b&amp;size=800&amp;type=1&amp;ext=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44200"/>
            <a:ext cx="683287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21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138"/>
    </mc:Choice>
    <mc:Fallback xmlns="">
      <p:transition advTm="513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" b="13963"/>
          <a:stretch/>
        </p:blipFill>
        <p:spPr>
          <a:xfrm>
            <a:off x="115238" y="1844824"/>
            <a:ext cx="3632015" cy="2376264"/>
          </a:xfrm>
          <a:ln w="57150">
            <a:solidFill>
              <a:schemeClr val="tx2">
                <a:lumMod val="75000"/>
              </a:schemeClr>
            </a:solidFill>
          </a:ln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95936" y="1556792"/>
            <a:ext cx="4968552" cy="5184576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chemeClr val="tx1"/>
                </a:solidFill>
              </a:rPr>
              <a:t>1. Учитель начальных классов  (благоустроенная квартира) Программа </a:t>
            </a:r>
            <a:r>
              <a:rPr lang="ru-RU" sz="2800" dirty="0">
                <a:solidFill>
                  <a:schemeClr val="tx1"/>
                </a:solidFill>
              </a:rPr>
              <a:t>сберегательного </a:t>
            </a:r>
            <a:r>
              <a:rPr lang="ru-RU" sz="2800" dirty="0" smtClean="0">
                <a:solidFill>
                  <a:schemeClr val="tx1"/>
                </a:solidFill>
              </a:rPr>
              <a:t>капитала (</a:t>
            </a:r>
            <a:r>
              <a:rPr lang="ru-RU" sz="2800" dirty="0">
                <a:solidFill>
                  <a:schemeClr val="tx1"/>
                </a:solidFill>
              </a:rPr>
              <a:t>благоустроенное </a:t>
            </a:r>
            <a:r>
              <a:rPr lang="ru-RU" sz="2800" dirty="0" smtClean="0">
                <a:solidFill>
                  <a:schemeClr val="tx1"/>
                </a:solidFill>
              </a:rPr>
              <a:t>жилье):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chemeClr val="tx1"/>
                </a:solidFill>
              </a:rPr>
              <a:t>1</a:t>
            </a:r>
            <a:r>
              <a:rPr lang="ru-RU" sz="2800" dirty="0">
                <a:solidFill>
                  <a:schemeClr val="tx1"/>
                </a:solidFill>
              </a:rPr>
              <a:t>. </a:t>
            </a:r>
            <a:r>
              <a:rPr lang="ru-RU" sz="2800" dirty="0" smtClean="0">
                <a:solidFill>
                  <a:schemeClr val="tx1"/>
                </a:solidFill>
              </a:rPr>
              <a:t>Учитель английского языка,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chemeClr val="tx1"/>
                </a:solidFill>
              </a:rPr>
              <a:t>2</a:t>
            </a:r>
            <a:r>
              <a:rPr lang="ru-RU" sz="2800" dirty="0">
                <a:solidFill>
                  <a:schemeClr val="tx1"/>
                </a:solidFill>
              </a:rPr>
              <a:t>. </a:t>
            </a:r>
            <a:r>
              <a:rPr lang="ru-RU" sz="2800" dirty="0" smtClean="0">
                <a:solidFill>
                  <a:schemeClr val="tx1"/>
                </a:solidFill>
              </a:rPr>
              <a:t>Учитель математики и информатики,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chemeClr val="tx1"/>
                </a:solidFill>
              </a:rPr>
              <a:t>3. Учитель географии</a:t>
            </a:r>
            <a:endParaRPr lang="ru-RU" sz="2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457200"/>
            <a:ext cx="8655496" cy="10275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0" i="1" dirty="0">
                <a:solidFill>
                  <a:schemeClr val="tx1"/>
                </a:solidFill>
              </a:rPr>
              <a:t>Кадровая потребность </a:t>
            </a:r>
            <a:r>
              <a:rPr lang="ru-RU" sz="4800" b="0" i="1" dirty="0" smtClean="0">
                <a:solidFill>
                  <a:schemeClr val="tx1"/>
                </a:solidFill>
              </a:rPr>
              <a:t/>
            </a:r>
            <a:br>
              <a:rPr lang="ru-RU" sz="4800" b="0" i="1" dirty="0" smtClean="0">
                <a:solidFill>
                  <a:schemeClr val="tx1"/>
                </a:solidFill>
              </a:rPr>
            </a:br>
            <a:r>
              <a:rPr lang="ru-RU" sz="4800" dirty="0" smtClean="0">
                <a:solidFill>
                  <a:schemeClr val="tx1"/>
                </a:solidFill>
              </a:rPr>
              <a:t>МБОУ СОШ </a:t>
            </a:r>
            <a:r>
              <a:rPr lang="ru-RU" sz="4800" dirty="0" err="1" smtClean="0">
                <a:solidFill>
                  <a:schemeClr val="tx1"/>
                </a:solidFill>
              </a:rPr>
              <a:t>р.п</a:t>
            </a:r>
            <a:r>
              <a:rPr lang="ru-RU" sz="4800" dirty="0" smtClean="0">
                <a:solidFill>
                  <a:schemeClr val="tx1"/>
                </a:solidFill>
              </a:rPr>
              <a:t>. </a:t>
            </a:r>
            <a:r>
              <a:rPr lang="ru-RU" sz="4800" dirty="0" err="1" smtClean="0">
                <a:solidFill>
                  <a:schemeClr val="tx1"/>
                </a:solidFill>
              </a:rPr>
              <a:t>Мухен</a:t>
            </a:r>
            <a:endParaRPr lang="ru-RU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8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893"/>
    </mc:Choice>
    <mc:Fallback xmlns="">
      <p:transition advTm="589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183511" cy="3960440"/>
          </a:xfr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7657" y="4368734"/>
            <a:ext cx="5525761" cy="2520280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solidFill>
                  <a:schemeClr val="tx1"/>
                </a:solidFill>
              </a:rPr>
              <a:t>Учитель </a:t>
            </a:r>
            <a:r>
              <a:rPr lang="ru-RU" sz="3200" dirty="0" smtClean="0">
                <a:solidFill>
                  <a:schemeClr val="tx1"/>
                </a:solidFill>
              </a:rPr>
              <a:t>начальных классов</a:t>
            </a:r>
            <a:endParaRPr lang="ru-RU" sz="3200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solidFill>
                  <a:schemeClr val="tx1"/>
                </a:solidFill>
              </a:rPr>
              <a:t>(дом с печным отоплением,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solidFill>
                  <a:schemeClr val="tx1"/>
                </a:solidFill>
              </a:rPr>
              <a:t>программа сберегательного капитала)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04592" y="332656"/>
            <a:ext cx="5659896" cy="10275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0" i="1" dirty="0">
                <a:solidFill>
                  <a:schemeClr val="tx1"/>
                </a:solidFill>
              </a:rPr>
              <a:t>Кадровая потребность </a:t>
            </a:r>
            <a:r>
              <a:rPr lang="ru-RU" sz="4000" dirty="0" smtClean="0">
                <a:solidFill>
                  <a:schemeClr val="tx1"/>
                </a:solidFill>
              </a:rPr>
              <a:t>МБОУ СОШ п. </a:t>
            </a:r>
            <a:r>
              <a:rPr lang="ru-RU" sz="4000" dirty="0" err="1" smtClean="0">
                <a:solidFill>
                  <a:schemeClr val="tx1"/>
                </a:solidFill>
              </a:rPr>
              <a:t>Сидима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08" y="3358340"/>
            <a:ext cx="3432380" cy="3251729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3640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982"/>
    </mc:Choice>
    <mc:Fallback xmlns="">
      <p:transition advTm="498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5497" y="1412776"/>
            <a:ext cx="5112568" cy="532859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dirty="0" smtClean="0">
                <a:solidFill>
                  <a:schemeClr val="tx1"/>
                </a:solidFill>
              </a:rPr>
              <a:t>1. Учитель </a:t>
            </a:r>
            <a:r>
              <a:rPr lang="ru-RU" sz="3000" dirty="0" smtClean="0">
                <a:solidFill>
                  <a:schemeClr val="tx1"/>
                </a:solidFill>
              </a:rPr>
              <a:t>начальных </a:t>
            </a:r>
            <a:endParaRPr lang="ru-RU" sz="30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dirty="0" smtClean="0">
                <a:solidFill>
                  <a:schemeClr val="tx1"/>
                </a:solidFill>
              </a:rPr>
              <a:t>классов</a:t>
            </a:r>
            <a:r>
              <a:rPr lang="ru-RU" sz="3000" dirty="0" smtClean="0">
                <a:solidFill>
                  <a:schemeClr val="tx1"/>
                </a:solidFill>
              </a:rPr>
              <a:t>,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dirty="0" smtClean="0">
                <a:solidFill>
                  <a:schemeClr val="tx1"/>
                </a:solidFill>
              </a:rPr>
              <a:t>2. учитель русского языка  </a:t>
            </a:r>
            <a:endParaRPr lang="ru-RU" sz="30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dirty="0" smtClean="0">
                <a:solidFill>
                  <a:schemeClr val="tx1"/>
                </a:solidFill>
              </a:rPr>
              <a:t>и </a:t>
            </a:r>
            <a:r>
              <a:rPr lang="ru-RU" sz="3000" dirty="0" smtClean="0">
                <a:solidFill>
                  <a:schemeClr val="tx1"/>
                </a:solidFill>
              </a:rPr>
              <a:t>литературы,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dirty="0" smtClean="0">
                <a:solidFill>
                  <a:schemeClr val="tx1"/>
                </a:solidFill>
              </a:rPr>
              <a:t>3. Учитель физики и информатики,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dirty="0" smtClean="0">
                <a:solidFill>
                  <a:schemeClr val="tx1"/>
                </a:solidFill>
              </a:rPr>
              <a:t>4. Учитель географии и технологии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dirty="0" smtClean="0">
                <a:solidFill>
                  <a:schemeClr val="tx1"/>
                </a:solidFill>
              </a:rPr>
              <a:t>(неблагоустроенное жилье, программа </a:t>
            </a:r>
            <a:r>
              <a:rPr lang="ru-RU" sz="3000" dirty="0">
                <a:solidFill>
                  <a:schemeClr val="tx1"/>
                </a:solidFill>
              </a:rPr>
              <a:t>сберегательного </a:t>
            </a:r>
            <a:r>
              <a:rPr lang="ru-RU" sz="3000" dirty="0" smtClean="0">
                <a:solidFill>
                  <a:schemeClr val="tx1"/>
                </a:solidFill>
              </a:rPr>
              <a:t>капитала)</a:t>
            </a:r>
            <a:endParaRPr lang="ru-RU" sz="3000" dirty="0">
              <a:solidFill>
                <a:schemeClr val="tx1"/>
              </a:solidFill>
            </a:endParaRPr>
          </a:p>
          <a:p>
            <a:endParaRPr lang="ru-RU" sz="2000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304153"/>
            <a:ext cx="8439472" cy="9646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0" i="1" dirty="0">
                <a:solidFill>
                  <a:schemeClr val="tx1"/>
                </a:solidFill>
              </a:rPr>
              <a:t>Кадровая потребность </a:t>
            </a:r>
            <a:r>
              <a:rPr lang="ru-RU" sz="4000" b="0" i="1" dirty="0" smtClean="0">
                <a:solidFill>
                  <a:schemeClr val="tx1"/>
                </a:solidFill>
              </a:rPr>
              <a:t/>
            </a:r>
            <a:br>
              <a:rPr lang="ru-RU" sz="4000" b="0" i="1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>МБОУ СОШ п. </a:t>
            </a:r>
            <a:r>
              <a:rPr lang="ru-RU" sz="4000" dirty="0" err="1" smtClean="0">
                <a:solidFill>
                  <a:schemeClr val="tx1"/>
                </a:solidFill>
              </a:rPr>
              <a:t>Дурмин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" t="17149" r="7142" b="5438"/>
          <a:stretch/>
        </p:blipFill>
        <p:spPr>
          <a:xfrm>
            <a:off x="4716016" y="1556792"/>
            <a:ext cx="4326315" cy="3550563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8657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476"/>
    </mc:Choice>
    <mc:Fallback xmlns="">
      <p:transition advTm="647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66"/>
          <a:stretch/>
        </p:blipFill>
        <p:spPr>
          <a:xfrm>
            <a:off x="1403648" y="1700808"/>
            <a:ext cx="6408712" cy="3693052"/>
          </a:xfrm>
          <a:ln w="57150">
            <a:solidFill>
              <a:schemeClr val="accent1">
                <a:lumMod val="50000"/>
              </a:schemeClr>
            </a:solidFill>
          </a:ln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5445224"/>
            <a:ext cx="8784976" cy="129614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Учитель математики и информатики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(благоустроенная квартира)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57200"/>
            <a:ext cx="8295456" cy="10995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0" i="1" dirty="0">
                <a:solidFill>
                  <a:schemeClr val="tx1"/>
                </a:solidFill>
              </a:rPr>
              <a:t>Кадровая потребность </a:t>
            </a:r>
            <a:r>
              <a:rPr lang="ru-RU" sz="4400" b="0" i="1" dirty="0" smtClean="0">
                <a:solidFill>
                  <a:schemeClr val="tx1"/>
                </a:solidFill>
              </a:rPr>
              <a:t/>
            </a:r>
            <a:br>
              <a:rPr lang="ru-RU" sz="4400" b="0" i="1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>МБОУ СОШ п. Обор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42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536"/>
    </mc:Choice>
    <mc:Fallback xmlns="">
      <p:transition advTm="553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4280727" cy="3744416"/>
          </a:xfrm>
          <a:ln w="57150">
            <a:solidFill>
              <a:schemeClr val="accent4">
                <a:lumMod val="50000"/>
              </a:schemeClr>
            </a:solidFill>
          </a:ln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0" y="1484784"/>
            <a:ext cx="4572000" cy="252028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solidFill>
                  <a:schemeClr val="tx1"/>
                </a:solidFill>
              </a:rPr>
              <a:t>Учитель физики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solidFill>
                  <a:schemeClr val="tx1"/>
                </a:solidFill>
              </a:rPr>
              <a:t>(благоустроенное жилье по договору найма)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24936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0" i="1" dirty="0">
                <a:solidFill>
                  <a:schemeClr val="tx1"/>
                </a:solidFill>
              </a:rPr>
              <a:t>Кадровая потребность </a:t>
            </a:r>
            <a:r>
              <a:rPr lang="ru-RU" sz="4000" b="0" i="1" dirty="0" smtClean="0">
                <a:solidFill>
                  <a:schemeClr val="tx1"/>
                </a:solidFill>
              </a:rPr>
              <a:t/>
            </a:r>
            <a:br>
              <a:rPr lang="ru-RU" sz="4000" b="0" i="1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>МБОУ СОШ № 3 р. п. Хор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00" y="4437112"/>
            <a:ext cx="4267388" cy="2229544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715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11"/>
    </mc:Choice>
    <mc:Fallback xmlns="">
      <p:transition advTm="531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4437112"/>
            <a:ext cx="8496944" cy="259228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solidFill>
                  <a:schemeClr val="tx1"/>
                </a:solidFill>
              </a:rPr>
              <a:t>1. Учитель английского языка,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solidFill>
                  <a:schemeClr val="tx1"/>
                </a:solidFill>
              </a:rPr>
              <a:t>2. Учитель русского языка,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solidFill>
                  <a:schemeClr val="tx1"/>
                </a:solidFill>
              </a:rPr>
              <a:t>3. Учитель математики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solidFill>
                  <a:schemeClr val="tx1"/>
                </a:solidFill>
              </a:rPr>
              <a:t>(благоустроенное жилье по договору найма)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24936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0" i="1" dirty="0">
                <a:solidFill>
                  <a:schemeClr val="tx1"/>
                </a:solidFill>
              </a:rPr>
              <a:t>Кадровая потребность </a:t>
            </a:r>
            <a:r>
              <a:rPr lang="ru-RU" sz="4000" b="0" i="1" dirty="0" smtClean="0">
                <a:solidFill>
                  <a:schemeClr val="tx1"/>
                </a:solidFill>
              </a:rPr>
              <a:t/>
            </a:r>
            <a:br>
              <a:rPr lang="ru-RU" sz="4000" b="0" i="1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>МБОУ СОШ № 1 р. п. Хор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32773"/>
            <a:ext cx="4889376" cy="3248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1540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81"/>
    </mc:Choice>
    <mc:Fallback xmlns="">
      <p:transition advTm="508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32040" y="1600200"/>
            <a:ext cx="4104456" cy="478112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900" dirty="0" smtClean="0">
                <a:solidFill>
                  <a:schemeClr val="tx1"/>
                </a:solidFill>
              </a:rPr>
              <a:t>1. Учитель  английского </a:t>
            </a:r>
            <a:r>
              <a:rPr lang="ru-RU" sz="2900" dirty="0">
                <a:solidFill>
                  <a:schemeClr val="tx1"/>
                </a:solidFill>
              </a:rPr>
              <a:t>языка, </a:t>
            </a:r>
            <a:r>
              <a:rPr lang="ru-RU" sz="2900" dirty="0" smtClean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900" dirty="0" smtClean="0">
                <a:solidFill>
                  <a:schemeClr val="tx1"/>
                </a:solidFill>
              </a:rPr>
              <a:t>2. Учитель русского </a:t>
            </a:r>
            <a:r>
              <a:rPr lang="ru-RU" sz="2900" dirty="0">
                <a:solidFill>
                  <a:schemeClr val="tx1"/>
                </a:solidFill>
              </a:rPr>
              <a:t>языка и литературы, </a:t>
            </a:r>
            <a:endParaRPr lang="ru-RU" sz="29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900" dirty="0" smtClean="0">
                <a:solidFill>
                  <a:schemeClr val="tx1"/>
                </a:solidFill>
              </a:rPr>
              <a:t>(благоустроенное жилье по договору найма) </a:t>
            </a:r>
            <a:endParaRPr lang="ru-RU" sz="2900" dirty="0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457200"/>
            <a:ext cx="8511480" cy="8835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0" i="1" dirty="0">
                <a:solidFill>
                  <a:schemeClr val="tx1"/>
                </a:solidFill>
              </a:rPr>
              <a:t>Кадровая потребность </a:t>
            </a:r>
            <a:r>
              <a:rPr lang="ru-RU" sz="4000" b="0" i="1" dirty="0" smtClean="0">
                <a:solidFill>
                  <a:schemeClr val="tx1"/>
                </a:solidFill>
              </a:rPr>
              <a:t/>
            </a:r>
            <a:br>
              <a:rPr lang="ru-RU" sz="4000" b="0" i="1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>МБОУ СОШ № 1 р. п. Переяславка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03839"/>
            <a:ext cx="4509864" cy="3353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797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870"/>
    </mc:Choice>
    <mc:Fallback xmlns="">
      <p:transition advTm="587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5385675"/>
            <a:ext cx="8370512" cy="1427701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000" dirty="0">
                <a:solidFill>
                  <a:schemeClr val="tx1"/>
                </a:solidFill>
              </a:rPr>
              <a:t>Учитель </a:t>
            </a:r>
            <a:r>
              <a:rPr lang="ru-RU" sz="3000" dirty="0" smtClean="0">
                <a:solidFill>
                  <a:schemeClr val="tx1"/>
                </a:solidFill>
              </a:rPr>
              <a:t> начальных классов</a:t>
            </a:r>
            <a:endParaRPr lang="ru-RU" sz="3000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000" dirty="0" smtClean="0">
                <a:solidFill>
                  <a:schemeClr val="tx1"/>
                </a:solidFill>
              </a:rPr>
              <a:t>(благоустроенное жилье по договору найма)</a:t>
            </a:r>
            <a:endParaRPr lang="ru-RU" sz="3000" dirty="0">
              <a:solidFill>
                <a:schemeClr val="tx1"/>
              </a:solidFill>
            </a:endParaRPr>
          </a:p>
          <a:p>
            <a:endParaRPr lang="ru-RU" sz="2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39472" cy="10995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0" i="1" dirty="0">
                <a:solidFill>
                  <a:schemeClr val="tx1"/>
                </a:solidFill>
              </a:rPr>
              <a:t>Кадровая потребность </a:t>
            </a:r>
            <a:r>
              <a:rPr lang="ru-RU" sz="4000" b="0" i="1" dirty="0" smtClean="0">
                <a:solidFill>
                  <a:schemeClr val="tx1"/>
                </a:solidFill>
              </a:rPr>
              <a:t/>
            </a:r>
            <a:br>
              <a:rPr lang="ru-RU" sz="4000" b="0" i="1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>МБОУ СОШ с. </a:t>
            </a:r>
            <a:r>
              <a:rPr lang="ru-RU" sz="4000" dirty="0" err="1" smtClean="0">
                <a:solidFill>
                  <a:schemeClr val="tx1"/>
                </a:solidFill>
              </a:rPr>
              <a:t>Святогорье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799"/>
            <a:ext cx="6811790" cy="3703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6651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435"/>
    </mc:Choice>
    <mc:Fallback xmlns="">
      <p:transition advTm="5435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64088" y="1700808"/>
            <a:ext cx="3816424" cy="475252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3000" dirty="0" smtClean="0">
                <a:solidFill>
                  <a:schemeClr val="tx1"/>
                </a:solidFill>
              </a:rPr>
              <a:t>1. Учитель русского языка и литературы,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3000" dirty="0" smtClean="0">
                <a:solidFill>
                  <a:schemeClr val="tx1"/>
                </a:solidFill>
              </a:rPr>
              <a:t>2. Учитель начальных классов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3000" dirty="0" smtClean="0">
                <a:solidFill>
                  <a:schemeClr val="tx1"/>
                </a:solidFill>
              </a:rPr>
              <a:t>(комната в 2-х комнатной благоустроенной квартире)</a:t>
            </a:r>
            <a:endParaRPr lang="ru-RU" sz="3000" dirty="0">
              <a:solidFill>
                <a:schemeClr val="tx1"/>
              </a:solidFill>
            </a:endParaRPr>
          </a:p>
          <a:p>
            <a:endParaRPr lang="ru-RU" sz="2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457200"/>
            <a:ext cx="8511480" cy="9555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0" i="1" dirty="0">
                <a:solidFill>
                  <a:schemeClr val="tx1"/>
                </a:solidFill>
              </a:rPr>
              <a:t>Кадровая потребность </a:t>
            </a:r>
            <a:r>
              <a:rPr lang="ru-RU" sz="4400" b="0" i="1" dirty="0" smtClean="0">
                <a:solidFill>
                  <a:schemeClr val="tx1"/>
                </a:solidFill>
              </a:rPr>
              <a:t/>
            </a:r>
            <a:br>
              <a:rPr lang="ru-RU" sz="4400" b="0" i="1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>МБОУ СОШ с. Полетное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916831"/>
            <a:ext cx="5092697" cy="3816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4427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60"/>
    </mc:Choice>
    <mc:Fallback xmlns="">
      <p:transition advTm="536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0074" y="5445224"/>
            <a:ext cx="9001000" cy="122413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Учитель русского языка и литературы,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(благоустроенное жилье по договору найма)</a:t>
            </a:r>
            <a:endParaRPr lang="ru-RU" sz="2800" dirty="0">
              <a:solidFill>
                <a:schemeClr val="tx1"/>
              </a:solidFill>
            </a:endParaRPr>
          </a:p>
          <a:p>
            <a:endParaRPr lang="ru-RU" sz="2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457200"/>
            <a:ext cx="8511480" cy="9555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0" i="1" dirty="0">
                <a:solidFill>
                  <a:schemeClr val="tx1"/>
                </a:solidFill>
              </a:rPr>
              <a:t>Кадровая потребность </a:t>
            </a:r>
            <a:r>
              <a:rPr lang="ru-RU" sz="4400" b="0" i="1" dirty="0" smtClean="0">
                <a:solidFill>
                  <a:schemeClr val="tx1"/>
                </a:solidFill>
              </a:rPr>
              <a:t/>
            </a:r>
            <a:br>
              <a:rPr lang="ru-RU" sz="4400" b="0" i="1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>МБОУ СОШ с. Черняево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37" y="1628800"/>
            <a:ext cx="6247415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3267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20"/>
    </mc:Choice>
    <mc:Fallback xmlns="">
      <p:transition advTm="572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half" idx="4294967295"/>
          </p:nvPr>
        </p:nvSpPr>
        <p:spPr>
          <a:xfrm>
            <a:off x="0" y="476250"/>
            <a:ext cx="4140200" cy="61928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Памятник воинам, </a:t>
            </a:r>
            <a:r>
              <a:rPr lang="ru-RU" sz="2400" dirty="0"/>
              <a:t>погибшим в Великой Отечественной </a:t>
            </a:r>
            <a:r>
              <a:rPr lang="ru-RU" sz="2400" dirty="0" smtClean="0"/>
              <a:t>войне </a:t>
            </a:r>
            <a:r>
              <a:rPr lang="ru-RU" sz="2400" dirty="0"/>
              <a:t>в </a:t>
            </a:r>
            <a:r>
              <a:rPr lang="ru-RU" sz="2400" dirty="0" smtClean="0"/>
              <a:t>   </a:t>
            </a:r>
            <a:r>
              <a:rPr lang="ru-RU" sz="2400" dirty="0" err="1" smtClean="0"/>
              <a:t>р.п</a:t>
            </a:r>
            <a:r>
              <a:rPr lang="ru-RU" sz="2400" dirty="0" smtClean="0"/>
              <a:t>. Переяславка</a:t>
            </a:r>
            <a:endParaRPr lang="ru-RU" sz="2400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4294967295"/>
          </p:nvPr>
        </p:nvSpPr>
        <p:spPr>
          <a:xfrm>
            <a:off x="4618038" y="620688"/>
            <a:ext cx="4269158" cy="5505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Памятник Сергею Лазо </a:t>
            </a:r>
            <a:endParaRPr lang="ru-RU" sz="2400" dirty="0" smtClean="0"/>
          </a:p>
          <a:p>
            <a:pPr marL="0" indent="0" algn="ctr">
              <a:buNone/>
            </a:pPr>
            <a:r>
              <a:rPr lang="ru-RU" sz="2400" dirty="0" smtClean="0"/>
              <a:t>в </a:t>
            </a:r>
            <a:r>
              <a:rPr lang="ru-RU" sz="2400" dirty="0" err="1"/>
              <a:t>р.п</a:t>
            </a:r>
            <a:r>
              <a:rPr lang="ru-RU" sz="2400" dirty="0"/>
              <a:t>. Переяславка</a:t>
            </a:r>
          </a:p>
        </p:txBody>
      </p:sp>
      <p:pic>
        <p:nvPicPr>
          <p:cNvPr id="2053" name="Picture 5" descr="http://www.raionlazo.ru/netcat/modules/resizer/image.php?src=-netcat_files-131-162-6d466cb9638ce66c86b3e49e6b42cd1e&amp;size=800&amp;type=1&amp;ext=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7389"/>
            <a:ext cx="4370493" cy="327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www.raionlazo.ru/netcat/modules/resizer/image.php?src=-netcat_files-131-162-9c4e70dd96d3d26e12bd6db6f1d26bab&amp;size=800&amp;type=1&amp;ext=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07" y="2607389"/>
            <a:ext cx="4370493" cy="327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www.raionlazo.ru/netcat/modules/resizer/image.php?src=-netcat_files-131-162-6d466cb9638ce66c86b3e49e6b42cd1e&amp;size=800&amp;type=1&amp;ext=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59789"/>
            <a:ext cx="4370493" cy="327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30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40"/>
    </mc:Choice>
    <mc:Fallback xmlns="">
      <p:transition advTm="504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2996952"/>
            <a:ext cx="8640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Управление образования администрации муниципального района имени Лазо Хабаровского края </a:t>
            </a:r>
            <a:endParaRPr lang="ru-RU" sz="2800" b="1" dirty="0" smtClean="0">
              <a:ln w="12700">
                <a:solidFill>
                  <a:schemeClr val="tx1"/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2"/>
              </a:rPr>
              <a:t>http</a:t>
            </a:r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2"/>
              </a:rPr>
              <a:t>://</a:t>
            </a:r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2"/>
              </a:rPr>
              <a:t>obrlazo.khb.ru</a:t>
            </a:r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ru-RU" sz="2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E-mail</a:t>
            </a:r>
            <a:r>
              <a:rPr lang="ru-RU" sz="2800" b="1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3"/>
              </a:rPr>
              <a:t>sve-azon@edu.27.ru</a:t>
            </a:r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4"/>
              </a:rPr>
              <a:t>obrlazo@yandex.ru</a:t>
            </a: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ru-RU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Тел.: 8 (42 154) </a:t>
            </a:r>
            <a:r>
              <a:rPr lang="ru-RU" sz="2800" b="1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21-8-83</a:t>
            </a:r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sz="2800" b="1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21- </a:t>
            </a:r>
            <a:r>
              <a:rPr lang="ru-RU" sz="2800" b="1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1-01, </a:t>
            </a:r>
            <a:endParaRPr lang="en-US" sz="2800" b="1" dirty="0" smtClean="0">
              <a:ln w="12700">
                <a:solidFill>
                  <a:schemeClr val="tx1"/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Главный </a:t>
            </a:r>
            <a:r>
              <a:rPr lang="ru-RU" sz="2800" b="1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специалист по кадровым вопросам </a:t>
            </a:r>
            <a:r>
              <a:rPr lang="ru-RU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Азон</a:t>
            </a:r>
            <a:r>
              <a:rPr lang="ru-RU" sz="2800" b="1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Светлана Алексеевна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6" y="188640"/>
            <a:ext cx="8835382" cy="2376264"/>
          </a:xfr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9" y="188640"/>
            <a:ext cx="883538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6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730"/>
    </mc:Choice>
    <mc:Fallback xmlns="">
      <p:transition advTm="1073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Железнодорожный вокзал,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станция </a:t>
            </a:r>
            <a:r>
              <a:rPr lang="ru-RU" dirty="0"/>
              <a:t>«Верино» </a:t>
            </a:r>
            <a:r>
              <a:rPr lang="ru-RU" dirty="0" err="1"/>
              <a:t>р.п</a:t>
            </a:r>
            <a:r>
              <a:rPr lang="ru-RU" dirty="0"/>
              <a:t>. Переяславка</a:t>
            </a:r>
          </a:p>
        </p:txBody>
      </p:sp>
      <p:pic>
        <p:nvPicPr>
          <p:cNvPr id="10242" name="Picture 2" descr="http://www.raionlazo.ru/netcat/modules/resizer/image.php?src=-netcat_files-131-162-ca4bb3c5f7779947073e4b2cefc78f48&amp;size=800&amp;type=1&amp;ext=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587594"/>
            <a:ext cx="6618823" cy="496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3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830"/>
    </mc:Choice>
    <mc:Fallback xmlns="">
      <p:transition advTm="483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578850" cy="1908175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ru-RU" sz="4400" dirty="0" smtClean="0"/>
              <a:t>Продукция ЗА</a:t>
            </a:r>
            <a:r>
              <a:rPr lang="en-US" sz="4400" dirty="0"/>
              <a:t>O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sz="4400" dirty="0"/>
              <a:t>«</a:t>
            </a:r>
            <a:r>
              <a:rPr lang="ru-RU" sz="4400" dirty="0" err="1"/>
              <a:t>Переяславский</a:t>
            </a:r>
            <a:r>
              <a:rPr lang="ru-RU" sz="4400" dirty="0"/>
              <a:t> молочный завод»</a:t>
            </a:r>
            <a:br>
              <a:rPr lang="ru-RU" sz="4400" dirty="0"/>
            </a:b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05388"/>
            <a:ext cx="6594309" cy="4945732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36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99"/>
    </mc:Choice>
    <mc:Fallback xmlns="">
      <p:transition advTm="509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91513" cy="1547813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Губернатор Хабаровского края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Вячеслав </a:t>
            </a:r>
            <a:r>
              <a:rPr lang="ru-RU" sz="3200" dirty="0"/>
              <a:t>Иванович </a:t>
            </a:r>
            <a:r>
              <a:rPr lang="ru-RU" sz="3200" dirty="0" err="1"/>
              <a:t>Шпорт</a:t>
            </a:r>
            <a:r>
              <a:rPr lang="ru-RU" sz="3200" dirty="0"/>
              <a:t> /Объезд района/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6" name="Picture 2" descr="http://www.raionlazo.ru/netcat/modules/resizer/image.php?src=-netcat_files-131-162-04c2db2bb85e536e78626d8940bc2fb9&amp;size=800&amp;type=1&amp;ext=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33" y="1268760"/>
            <a:ext cx="4649513" cy="3487589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194042" cy="3145532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05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878"/>
    </mc:Choice>
    <mc:Fallback xmlns="">
      <p:transition advTm="487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raionlazo.ru/netcat/modules/resizer/image.php?src=-netcat_files-131-162-001bb37647e193dc59bc24e250442471&amp;size=800&amp;type=1&amp;ext=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28" y="1772816"/>
            <a:ext cx="4423239" cy="3317429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raionlazo.ru/netcat/modules/resizer/image.php?src=-netcat_files-131-162-3dbf22c1b2689dbdcdf8f424000fa79f&amp;size=800&amp;type=1&amp;ext=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3291820"/>
            <a:ext cx="4754907" cy="356618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404665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Строительство ОАО «Газпром» газотранспортной системы «Сахалин-Хабаровск-Владивосток» через наш район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99992" y="692696"/>
            <a:ext cx="4392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Речь Премьер-министра Российской Федерации В.В</a:t>
            </a:r>
            <a:r>
              <a:rPr lang="ru-RU" dirty="0" smtClean="0"/>
              <a:t>. Путина </a:t>
            </a:r>
            <a:r>
              <a:rPr lang="ru-RU" dirty="0"/>
              <a:t>о строительстве ОАО «Газпром» газотранспортной системы «Сахалин-Хабаровск-Владивосток»</a:t>
            </a:r>
          </a:p>
        </p:txBody>
      </p:sp>
    </p:spTree>
    <p:extLst>
      <p:ext uri="{BB962C8B-B14F-4D97-AF65-F5344CB8AC3E}">
        <p14:creationId xmlns:p14="http://schemas.microsoft.com/office/powerpoint/2010/main" val="39223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180"/>
    </mc:Choice>
    <mc:Fallback xmlns="">
      <p:transition advTm="518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152400"/>
            <a:ext cx="8050088" cy="1548408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ООО "Рос-ДВ"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6146" name="Picture 2" descr="http://www.raionlazo.ru/netcat/modules/resizer/image.php?src=-netcat_files-131-162-595396716a317c38fca2de7312682a7b&amp;size=800&amp;type=1&amp;ext=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31586"/>
            <a:ext cx="4968552" cy="3726414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80728"/>
            <a:ext cx="4427136" cy="3320352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22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793"/>
    </mc:Choice>
    <mc:Fallback xmlns="">
      <p:transition advTm="479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4187957" y="476250"/>
            <a:ext cx="4956044" cy="13685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/>
              <a:t>Завод по производству древесно-волокнистых плит в </a:t>
            </a:r>
            <a:r>
              <a:rPr lang="ru-RU" sz="1800" dirty="0" err="1"/>
              <a:t>р.п</a:t>
            </a:r>
            <a:r>
              <a:rPr lang="ru-RU" sz="1800" dirty="0"/>
              <a:t>. Хор</a:t>
            </a: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5048"/>
            <a:ext cx="4716016" cy="3537012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4499992" cy="3374994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332656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Открытие </a:t>
            </a:r>
            <a:r>
              <a:rPr lang="ru-RU" dirty="0"/>
              <a:t>завода компании «</a:t>
            </a:r>
            <a:r>
              <a:rPr lang="ru-RU" dirty="0" err="1"/>
              <a:t>Римбунан</a:t>
            </a:r>
            <a:r>
              <a:rPr lang="ru-RU" dirty="0"/>
              <a:t> </a:t>
            </a:r>
            <a:r>
              <a:rPr lang="ru-RU" dirty="0" err="1"/>
              <a:t>Хиджау</a:t>
            </a:r>
            <a:r>
              <a:rPr lang="ru-RU" dirty="0"/>
              <a:t> Групп» по производству древесно-волокнистых плит </a:t>
            </a:r>
          </a:p>
        </p:txBody>
      </p:sp>
    </p:spTree>
    <p:extLst>
      <p:ext uri="{BB962C8B-B14F-4D97-AF65-F5344CB8AC3E}">
        <p14:creationId xmlns:p14="http://schemas.microsoft.com/office/powerpoint/2010/main" val="256202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209"/>
    </mc:Choice>
    <mc:Fallback xmlns="">
      <p:transition advTm="5209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586</TotalTime>
  <Words>676</Words>
  <Application>Microsoft Office PowerPoint</Application>
  <PresentationFormat>Экран (4:3)</PresentationFormat>
  <Paragraphs>104</Paragraphs>
  <Slides>30</Slides>
  <Notes>10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Бумажная</vt:lpstr>
      <vt:lpstr>Добро пожаловать  в муниципальный район  имени Лазо  Хабаровского края</vt:lpstr>
      <vt:lpstr>Местоположение района на карте Хабаровского края</vt:lpstr>
      <vt:lpstr>Презентация PowerPoint</vt:lpstr>
      <vt:lpstr>Железнодорожный вокзал,  станция «Верино» р.п. Переяславка</vt:lpstr>
      <vt:lpstr>Продукция ЗАO  «Переяславский молочный завод» </vt:lpstr>
      <vt:lpstr>Губернатор Хабаровского края  Вячеслав Иванович Шпорт /Объезд района/ </vt:lpstr>
      <vt:lpstr>Презентация PowerPoint</vt:lpstr>
      <vt:lpstr>ООО "Рос-ДВ" </vt:lpstr>
      <vt:lpstr>Презентация PowerPoint</vt:lpstr>
      <vt:lpstr>Оснащение мед. техникой больниц по приоритетному нац. проекту «Здоровье» </vt:lpstr>
      <vt:lpstr>Оснащение компьютерной техникой школ по приоритетному нац. проекту «Образование» </vt:lpstr>
      <vt:lpstr>Детский сад "Гималашка"  в р.п. Переяславка </vt:lpstr>
      <vt:lpstr>Презентация PowerPoint</vt:lpstr>
      <vt:lpstr>Презентация PowerPoint</vt:lpstr>
      <vt:lpstr>МБУК «Краеведческий музей  муниципального района имени Лазо»</vt:lpstr>
      <vt:lpstr>Творческие коллективы района</vt:lpstr>
      <vt:lpstr>Кадровая потребность  МБОУ СОШ  п. Золотой</vt:lpstr>
      <vt:lpstr>Кадровая потребность  МБОУ ООШ  п. Солонцовый</vt:lpstr>
      <vt:lpstr>Кадровая потребность  МБОУ СОШ  с. Гвасюги</vt:lpstr>
      <vt:lpstr>Кадровая потребность  МБОУ СОШ р.п. Мухен</vt:lpstr>
      <vt:lpstr>Кадровая потребность МБОУ СОШ п. Сидима</vt:lpstr>
      <vt:lpstr>Кадровая потребность  МБОУ СОШ п. Дурмин</vt:lpstr>
      <vt:lpstr>Кадровая потребность  МБОУ СОШ п. Обор</vt:lpstr>
      <vt:lpstr>Кадровая потребность  МБОУ СОШ № 3 р. п. Хор</vt:lpstr>
      <vt:lpstr>Кадровая потребность  МБОУ СОШ № 1 р. п. Хор</vt:lpstr>
      <vt:lpstr>Кадровая потребность  МБОУ СОШ № 1 р. п. Переяславка</vt:lpstr>
      <vt:lpstr>Кадровая потребность  МБОУ СОШ с. Святогорье</vt:lpstr>
      <vt:lpstr>Кадровая потребность  МБОУ СОШ с. Полетное</vt:lpstr>
      <vt:lpstr>Кадровая потребность  МБОУ СОШ с. Черняево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Вера</dc:creator>
  <cp:lastModifiedBy>Светлана</cp:lastModifiedBy>
  <cp:revision>57</cp:revision>
  <dcterms:created xsi:type="dcterms:W3CDTF">2014-02-24T04:43:32Z</dcterms:created>
  <dcterms:modified xsi:type="dcterms:W3CDTF">2016-04-06T05:08:32Z</dcterms:modified>
</cp:coreProperties>
</file>